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FD224A7-872D-4BB3-8482-F1CEB058E1EC}">
  <a:tblStyle styleId="{FFD224A7-872D-4BB3-8482-F1CEB058E1EC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6E6E6"/>
          </a:solidFill>
        </a:fill>
      </a:tcStyle>
    </a:wholeTbl>
    <a:band1H>
      <a:tcStyle>
        <a:tcBdr/>
        <a:fill>
          <a:solidFill>
            <a:srgbClr val="CACACA"/>
          </a:solidFill>
        </a:fill>
      </a:tcStyle>
    </a:band1H>
    <a:band1V>
      <a:tcStyle>
        <a:tcBdr/>
        <a:fill>
          <a:solidFill>
            <a:srgbClr val="CACACA"/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E6E6E6"/>
          </a:solidFill>
        </a:fill>
      </a:tcStyle>
    </a:lastRow>
    <a:firstRow>
      <a:tcTxStyle b="on" i="off"/>
      <a:tcStyle>
        <a:tcBdr/>
        <a:fill>
          <a:solidFill>
            <a:srgbClr val="E6E6E6"/>
          </a:solidFill>
        </a:fill>
      </a:tcStyle>
    </a:firstRow>
  </a:tblStyle>
  <a:tblStyle styleId="{49F300A6-3FCC-48B8-8174-1B3CECAE0A9D}" styleName="Table_1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4E8E8"/>
          </a:solidFill>
        </a:fill>
      </a:tcStyle>
    </a:wholeTbl>
    <a:band1H>
      <a:tcStyle>
        <a:tcBdr/>
        <a:fill>
          <a:solidFill>
            <a:srgbClr val="E8CFCF"/>
          </a:solidFill>
        </a:fill>
      </a:tcStyle>
    </a:band1H>
    <a:band1V>
      <a:tcStyle>
        <a:tcBdr/>
        <a:fill>
          <a:solidFill>
            <a:srgbClr val="E8CFCF"/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4E8E8"/>
          </a:solidFill>
        </a:fill>
      </a:tcStyle>
    </a:lastRow>
    <a:firstRow>
      <a:tcTxStyle b="on" i="off"/>
      <a:tcStyle>
        <a:tcBdr/>
        <a:fill>
          <a:solidFill>
            <a:srgbClr val="F4E8E8"/>
          </a:solidFill>
        </a:fill>
      </a:tcStyle>
    </a:firstRow>
  </a:tblStyle>
  <a:tblStyle styleId="{FB33A676-8F9F-41E8-9BF8-AB32A5A69E82}" styleName="Table_2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Style>
        <a:tcBdr/>
        <a:fill>
          <a:solidFill>
            <a:srgbClr val="CFD7E7"/>
          </a:solidFill>
        </a:fill>
      </a:tcStyle>
    </a:band1H>
    <a:band1V>
      <a:tcStyle>
        <a:tcBdr/>
        <a:fill>
          <a:solidFill>
            <a:srgbClr val="CFD7E7"/>
          </a:solidFill>
        </a:fill>
      </a:tcStyle>
    </a:band1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98223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4000" b="1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2000" b="1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2000" b="1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Impact"/>
              <a:buNone/>
            </a:pPr>
            <a:r>
              <a:rPr lang="en-US" sz="5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Problems of the Day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685800" y="3200400"/>
            <a:ext cx="81533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rgbClr val="0070C0"/>
                </a:solidFill>
                <a:latin typeface="Questrial"/>
                <a:ea typeface="Questrial"/>
                <a:cs typeface="Questrial"/>
                <a:sym typeface="Questrial"/>
              </a:rPr>
              <a:t>Unit 4: Understand Fractions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876800" y="152400"/>
            <a:ext cx="4190999" cy="563562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en-US" sz="2800" b="0" i="0" u="none" strike="noStrike" cap="none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8.1: Equal Parts of a Whole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685800"/>
            <a:ext cx="8229600" cy="601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Which models shows fourths? </a:t>
            </a:r>
            <a:r>
              <a:rPr lang="en-US"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(Choose all that apply.)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    v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   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  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   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6781800" y="6248400"/>
            <a:ext cx="2286000" cy="45720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en-US" sz="2800" b="0" i="0" u="none" strike="noStrike" cap="none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MAFS.3.NF.1.1</a:t>
            </a:r>
          </a:p>
        </p:txBody>
      </p:sp>
      <p:graphicFrame>
        <p:nvGraphicFramePr>
          <p:cNvPr id="93" name="Shape 93"/>
          <p:cNvGraphicFramePr/>
          <p:nvPr/>
        </p:nvGraphicFramePr>
        <p:xfrm>
          <a:off x="990600" y="1447800"/>
          <a:ext cx="3505200" cy="365770"/>
        </p:xfrm>
        <a:graphic>
          <a:graphicData uri="http://schemas.openxmlformats.org/drawingml/2006/table">
            <a:tbl>
              <a:tblPr firstRow="1" bandRow="1">
                <a:noFill/>
                <a:tableStyleId>{FFD224A7-872D-4BB3-8482-F1CEB058E1EC}</a:tableStyleId>
              </a:tblPr>
              <a:tblGrid>
                <a:gridCol w="381000"/>
                <a:gridCol w="1371600"/>
                <a:gridCol w="12954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graphicFrame>
        <p:nvGraphicFramePr>
          <p:cNvPr id="94" name="Shape 94"/>
          <p:cNvGraphicFramePr/>
          <p:nvPr/>
        </p:nvGraphicFramePr>
        <p:xfrm>
          <a:off x="967740" y="2133600"/>
          <a:ext cx="3505200" cy="762000"/>
        </p:xfrm>
        <a:graphic>
          <a:graphicData uri="http://schemas.openxmlformats.org/drawingml/2006/table">
            <a:tbl>
              <a:tblPr firstRow="1" bandRow="1">
                <a:noFill/>
                <a:tableStyleId>{49F300A6-3FCC-48B8-8174-1B3CECAE0A9D}</a:tableStyleId>
              </a:tblPr>
              <a:tblGrid>
                <a:gridCol w="876300"/>
                <a:gridCol w="876300"/>
                <a:gridCol w="876300"/>
                <a:gridCol w="8763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graphicFrame>
        <p:nvGraphicFramePr>
          <p:cNvPr id="95" name="Shape 95"/>
          <p:cNvGraphicFramePr/>
          <p:nvPr/>
        </p:nvGraphicFramePr>
        <p:xfrm>
          <a:off x="1060969" y="3048000"/>
          <a:ext cx="2286000" cy="1219200"/>
        </p:xfrm>
        <a:graphic>
          <a:graphicData uri="http://schemas.openxmlformats.org/drawingml/2006/table">
            <a:tbl>
              <a:tblPr firstRow="1" bandRow="1">
                <a:noFill/>
                <a:tableStyleId>{FB33A676-8F9F-41E8-9BF8-AB32A5A69E82}</a:tableStyleId>
              </a:tblPr>
              <a:tblGrid>
                <a:gridCol w="1143000"/>
                <a:gridCol w="1143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96" name="Shape 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0" y="4414835"/>
            <a:ext cx="1213369" cy="121729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/>
          <p:nvPr/>
        </p:nvSpPr>
        <p:spPr>
          <a:xfrm>
            <a:off x="1143000" y="5715000"/>
            <a:ext cx="984769" cy="990599"/>
          </a:xfrm>
          <a:prstGeom prst="ellipse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98" name="Shape 98"/>
          <p:cNvCxnSpPr/>
          <p:nvPr/>
        </p:nvCxnSpPr>
        <p:spPr>
          <a:xfrm>
            <a:off x="1371600" y="5787535"/>
            <a:ext cx="0" cy="845530"/>
          </a:xfrm>
          <a:prstGeom prst="straightConnector1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Shape 99"/>
          <p:cNvCxnSpPr/>
          <p:nvPr/>
        </p:nvCxnSpPr>
        <p:spPr>
          <a:xfrm>
            <a:off x="1639193" y="5715000"/>
            <a:ext cx="0" cy="990599"/>
          </a:xfrm>
          <a:prstGeom prst="straightConnector1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0" name="Shape 100"/>
          <p:cNvCxnSpPr/>
          <p:nvPr/>
        </p:nvCxnSpPr>
        <p:spPr>
          <a:xfrm>
            <a:off x="1905000" y="5787535"/>
            <a:ext cx="0" cy="845530"/>
          </a:xfrm>
          <a:prstGeom prst="straightConnector1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724400" y="152400"/>
            <a:ext cx="4343400" cy="563562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en-US" sz="2800" b="0" i="0" u="none" strike="noStrike" cap="none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8.3 Unit Fractions of a Whole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6781800" y="6248400"/>
            <a:ext cx="2286000" cy="45720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en-US" sz="2800" b="0" i="0" u="none" strike="noStrike" cap="none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MAFS.3.NF.1.1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3339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latin typeface="Questrial"/>
                <a:ea typeface="Questrial"/>
                <a:cs typeface="Questrial"/>
                <a:sym typeface="Questrial"/>
              </a:rPr>
              <a:t> 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724400" y="152400"/>
            <a:ext cx="4343400" cy="563562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en-US" sz="2800" b="0" i="0" u="none" strike="noStrike" cap="none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8.4 Fractions of a Whole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6781800" y="6324600"/>
            <a:ext cx="2286000" cy="45720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en-US" sz="2800" b="0" i="0" u="none" strike="noStrike" cap="none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MAFS.3.NF.1.1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3339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r="-2443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latin typeface="Questrial"/>
                <a:ea typeface="Questrial"/>
                <a:cs typeface="Questrial"/>
                <a:sym typeface="Questrial"/>
              </a:rPr>
              <a:t> </a:t>
            </a:r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33800" y="1905000"/>
            <a:ext cx="1904999" cy="12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42950" y="5186362"/>
            <a:ext cx="2124074" cy="1062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52800" y="5186362"/>
            <a:ext cx="2124074" cy="1062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19800" y="5186362"/>
            <a:ext cx="2124074" cy="1062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724400" y="152400"/>
            <a:ext cx="4343400" cy="609599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en-US" sz="1800" b="0" i="0" u="none" strike="noStrike" cap="none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Supplement: </a:t>
            </a:r>
            <a:br>
              <a:rPr lang="en-US" sz="1800" b="0" i="0" u="none" strike="noStrike" cap="none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en-US" sz="2400" b="0" i="0" u="none" strike="noStrike" cap="none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Unit Fractions on a Number Line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6781800" y="6248400"/>
            <a:ext cx="2286000" cy="45720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en-US" sz="2800" b="0" i="0" u="none" strike="noStrike" cap="none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MAFS.3.NF.1.2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3339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1712" r="-2072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latin typeface="Questrial"/>
                <a:ea typeface="Questrial"/>
                <a:cs typeface="Questrial"/>
                <a:sym typeface="Questrial"/>
              </a:rPr>
              <a:t> </a:t>
            </a:r>
          </a:p>
        </p:txBody>
      </p:sp>
      <p:cxnSp>
        <p:nvCxnSpPr>
          <p:cNvPr id="126" name="Shape 126"/>
          <p:cNvCxnSpPr/>
          <p:nvPr/>
        </p:nvCxnSpPr>
        <p:spPr>
          <a:xfrm>
            <a:off x="1455420" y="5459730"/>
            <a:ext cx="613029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127" name="Shape 127"/>
          <p:cNvSpPr txBox="1"/>
          <p:nvPr/>
        </p:nvSpPr>
        <p:spPr>
          <a:xfrm>
            <a:off x="1684019" y="568833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0</a:t>
            </a:r>
          </a:p>
        </p:txBody>
      </p:sp>
      <p:cxnSp>
        <p:nvCxnSpPr>
          <p:cNvPr id="128" name="Shape 128"/>
          <p:cNvCxnSpPr/>
          <p:nvPr/>
        </p:nvCxnSpPr>
        <p:spPr>
          <a:xfrm>
            <a:off x="1828800" y="523113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9" name="Shape 129"/>
          <p:cNvCxnSpPr/>
          <p:nvPr/>
        </p:nvCxnSpPr>
        <p:spPr>
          <a:xfrm>
            <a:off x="2667000" y="523113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0" name="Shape 130"/>
          <p:cNvCxnSpPr/>
          <p:nvPr/>
        </p:nvCxnSpPr>
        <p:spPr>
          <a:xfrm>
            <a:off x="3581400" y="523113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" name="Shape 131"/>
          <p:cNvCxnSpPr/>
          <p:nvPr/>
        </p:nvCxnSpPr>
        <p:spPr>
          <a:xfrm>
            <a:off x="5410200" y="524256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" name="Shape 132"/>
          <p:cNvCxnSpPr/>
          <p:nvPr/>
        </p:nvCxnSpPr>
        <p:spPr>
          <a:xfrm>
            <a:off x="7162800" y="525780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3" name="Shape 133"/>
          <p:cNvSpPr txBox="1"/>
          <p:nvPr/>
        </p:nvSpPr>
        <p:spPr>
          <a:xfrm>
            <a:off x="6972300" y="581406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</a:t>
            </a:r>
          </a:p>
        </p:txBody>
      </p:sp>
      <p:sp>
        <p:nvSpPr>
          <p:cNvPr id="134" name="Shape 134"/>
          <p:cNvSpPr/>
          <p:nvPr/>
        </p:nvSpPr>
        <p:spPr>
          <a:xfrm>
            <a:off x="4490085" y="5337810"/>
            <a:ext cx="920114" cy="224789"/>
          </a:xfrm>
          <a:prstGeom prst="rect">
            <a:avLst/>
          </a:prstGeom>
          <a:solidFill>
            <a:srgbClr val="00B050">
              <a:alpha val="49803"/>
            </a:srgbClr>
          </a:solidFill>
          <a:ln w="9525" cap="flat" cmpd="sng">
            <a:solidFill>
              <a:srgbClr val="7C5F9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35" name="Shape 135"/>
          <p:cNvCxnSpPr/>
          <p:nvPr/>
        </p:nvCxnSpPr>
        <p:spPr>
          <a:xfrm>
            <a:off x="4491989" y="522351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" name="Shape 136"/>
          <p:cNvCxnSpPr/>
          <p:nvPr/>
        </p:nvCxnSpPr>
        <p:spPr>
          <a:xfrm>
            <a:off x="6324600" y="525780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419600" y="152400"/>
            <a:ext cx="4648199" cy="563562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en-US" sz="2800" b="0" i="0" u="none" strike="noStrike" cap="none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8.5 Fractions on a Number Line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6781800" y="6248400"/>
            <a:ext cx="2286000" cy="45720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en-US" sz="280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MAFS.3.NF.1.2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228600" y="914400"/>
            <a:ext cx="8763000" cy="533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09728" marR="0" lvl="0" indent="-812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Write the fraction that names the point on the number line.</a:t>
            </a:r>
          </a:p>
          <a:p>
            <a:pPr marL="109728" marR="0" lvl="0" indent="-8128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109728" marR="0" lvl="0" indent="-8128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109728" marR="0" lvl="0" indent="-8128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109728" marR="0" lvl="0" indent="-8128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109728" marR="0" lvl="0" indent="-8128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Name the fraction that represents the length on the number line.</a:t>
            </a:r>
          </a:p>
          <a:p>
            <a:pPr marL="109728" marR="0" lvl="0" indent="-8128" algn="ctr" rtl="0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44" name="Shape 144"/>
          <p:cNvCxnSpPr/>
          <p:nvPr/>
        </p:nvCxnSpPr>
        <p:spPr>
          <a:xfrm>
            <a:off x="1684019" y="1809750"/>
            <a:ext cx="433578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145" name="Shape 145"/>
          <p:cNvSpPr txBox="1"/>
          <p:nvPr/>
        </p:nvSpPr>
        <p:spPr>
          <a:xfrm>
            <a:off x="1912619" y="203835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0</a:t>
            </a:r>
          </a:p>
        </p:txBody>
      </p:sp>
      <p:cxnSp>
        <p:nvCxnSpPr>
          <p:cNvPr id="146" name="Shape 146"/>
          <p:cNvCxnSpPr/>
          <p:nvPr/>
        </p:nvCxnSpPr>
        <p:spPr>
          <a:xfrm>
            <a:off x="2057400" y="158115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" name="Shape 147"/>
          <p:cNvCxnSpPr/>
          <p:nvPr/>
        </p:nvCxnSpPr>
        <p:spPr>
          <a:xfrm>
            <a:off x="2667000" y="158115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" name="Shape 148"/>
          <p:cNvCxnSpPr/>
          <p:nvPr/>
        </p:nvCxnSpPr>
        <p:spPr>
          <a:xfrm>
            <a:off x="3352800" y="158115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9" name="Shape 149"/>
          <p:cNvCxnSpPr/>
          <p:nvPr/>
        </p:nvCxnSpPr>
        <p:spPr>
          <a:xfrm>
            <a:off x="3962400" y="158115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0" name="Shape 150"/>
          <p:cNvCxnSpPr/>
          <p:nvPr/>
        </p:nvCxnSpPr>
        <p:spPr>
          <a:xfrm>
            <a:off x="4572000" y="158115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1" name="Shape 151"/>
          <p:cNvCxnSpPr/>
          <p:nvPr/>
        </p:nvCxnSpPr>
        <p:spPr>
          <a:xfrm>
            <a:off x="5257800" y="158115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2" name="Shape 152"/>
          <p:cNvSpPr txBox="1"/>
          <p:nvPr/>
        </p:nvSpPr>
        <p:spPr>
          <a:xfrm>
            <a:off x="5067300" y="207264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</a:t>
            </a:r>
          </a:p>
        </p:txBody>
      </p:sp>
      <p:sp>
        <p:nvSpPr>
          <p:cNvPr id="153" name="Shape 153"/>
          <p:cNvSpPr/>
          <p:nvPr/>
        </p:nvSpPr>
        <p:spPr>
          <a:xfrm>
            <a:off x="3276600" y="1752600"/>
            <a:ext cx="152399" cy="152399"/>
          </a:xfrm>
          <a:prstGeom prst="ellipse">
            <a:avLst/>
          </a:prstGeom>
          <a:solidFill>
            <a:schemeClr val="accent6"/>
          </a:solidFill>
          <a:ln w="25400" cap="flat" cmpd="sng">
            <a:solidFill>
              <a:srgbClr val="B46D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54" name="Shape 154"/>
          <p:cNvCxnSpPr/>
          <p:nvPr/>
        </p:nvCxnSpPr>
        <p:spPr>
          <a:xfrm>
            <a:off x="1684019" y="2819400"/>
            <a:ext cx="6774179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155" name="Shape 155"/>
          <p:cNvSpPr txBox="1"/>
          <p:nvPr/>
        </p:nvSpPr>
        <p:spPr>
          <a:xfrm>
            <a:off x="1912619" y="304800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0</a:t>
            </a:r>
          </a:p>
        </p:txBody>
      </p:sp>
      <p:cxnSp>
        <p:nvCxnSpPr>
          <p:cNvPr id="156" name="Shape 156"/>
          <p:cNvCxnSpPr/>
          <p:nvPr/>
        </p:nvCxnSpPr>
        <p:spPr>
          <a:xfrm>
            <a:off x="2057400" y="259080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7" name="Shape 157"/>
          <p:cNvCxnSpPr/>
          <p:nvPr/>
        </p:nvCxnSpPr>
        <p:spPr>
          <a:xfrm>
            <a:off x="3352800" y="260985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8" name="Shape 158"/>
          <p:cNvCxnSpPr/>
          <p:nvPr/>
        </p:nvCxnSpPr>
        <p:spPr>
          <a:xfrm>
            <a:off x="4724400" y="2636519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9" name="Shape 159"/>
          <p:cNvCxnSpPr/>
          <p:nvPr/>
        </p:nvCxnSpPr>
        <p:spPr>
          <a:xfrm>
            <a:off x="6019800" y="265938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0" name="Shape 160"/>
          <p:cNvCxnSpPr/>
          <p:nvPr/>
        </p:nvCxnSpPr>
        <p:spPr>
          <a:xfrm>
            <a:off x="7391400" y="268605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1" name="Shape 161"/>
          <p:cNvSpPr txBox="1"/>
          <p:nvPr/>
        </p:nvSpPr>
        <p:spPr>
          <a:xfrm>
            <a:off x="7200900" y="317373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</a:t>
            </a:r>
          </a:p>
        </p:txBody>
      </p:sp>
      <p:sp>
        <p:nvSpPr>
          <p:cNvPr id="162" name="Shape 162"/>
          <p:cNvSpPr/>
          <p:nvPr/>
        </p:nvSpPr>
        <p:spPr>
          <a:xfrm>
            <a:off x="5943600" y="2743200"/>
            <a:ext cx="152399" cy="152399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rgbClr val="367D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63" name="Shape 163"/>
          <p:cNvCxnSpPr/>
          <p:nvPr/>
        </p:nvCxnSpPr>
        <p:spPr>
          <a:xfrm>
            <a:off x="1451609" y="4572000"/>
            <a:ext cx="613029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164" name="Shape 164"/>
          <p:cNvSpPr txBox="1"/>
          <p:nvPr/>
        </p:nvSpPr>
        <p:spPr>
          <a:xfrm>
            <a:off x="1680209" y="480060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0</a:t>
            </a:r>
          </a:p>
        </p:txBody>
      </p:sp>
      <p:cxnSp>
        <p:nvCxnSpPr>
          <p:cNvPr id="165" name="Shape 165"/>
          <p:cNvCxnSpPr/>
          <p:nvPr/>
        </p:nvCxnSpPr>
        <p:spPr>
          <a:xfrm>
            <a:off x="1824990" y="434340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6" name="Shape 166"/>
          <p:cNvCxnSpPr/>
          <p:nvPr/>
        </p:nvCxnSpPr>
        <p:spPr>
          <a:xfrm>
            <a:off x="3120390" y="436245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7" name="Shape 167"/>
          <p:cNvCxnSpPr/>
          <p:nvPr/>
        </p:nvCxnSpPr>
        <p:spPr>
          <a:xfrm>
            <a:off x="4491989" y="4389119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8" name="Shape 168"/>
          <p:cNvCxnSpPr/>
          <p:nvPr/>
        </p:nvCxnSpPr>
        <p:spPr>
          <a:xfrm>
            <a:off x="5787389" y="441198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9" name="Shape 169"/>
          <p:cNvCxnSpPr/>
          <p:nvPr/>
        </p:nvCxnSpPr>
        <p:spPr>
          <a:xfrm>
            <a:off x="7158989" y="443865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0" name="Shape 170"/>
          <p:cNvSpPr txBox="1"/>
          <p:nvPr/>
        </p:nvSpPr>
        <p:spPr>
          <a:xfrm>
            <a:off x="6968489" y="492633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</a:t>
            </a:r>
          </a:p>
        </p:txBody>
      </p:sp>
      <p:cxnSp>
        <p:nvCxnSpPr>
          <p:cNvPr id="171" name="Shape 171"/>
          <p:cNvCxnSpPr/>
          <p:nvPr/>
        </p:nvCxnSpPr>
        <p:spPr>
          <a:xfrm>
            <a:off x="1455420" y="5459730"/>
            <a:ext cx="613029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172" name="Shape 172"/>
          <p:cNvSpPr txBox="1"/>
          <p:nvPr/>
        </p:nvSpPr>
        <p:spPr>
          <a:xfrm>
            <a:off x="1684019" y="568833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0</a:t>
            </a:r>
          </a:p>
        </p:txBody>
      </p:sp>
      <p:cxnSp>
        <p:nvCxnSpPr>
          <p:cNvPr id="173" name="Shape 173"/>
          <p:cNvCxnSpPr/>
          <p:nvPr/>
        </p:nvCxnSpPr>
        <p:spPr>
          <a:xfrm>
            <a:off x="1828800" y="523113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4" name="Shape 174"/>
          <p:cNvCxnSpPr/>
          <p:nvPr/>
        </p:nvCxnSpPr>
        <p:spPr>
          <a:xfrm>
            <a:off x="3124200" y="525018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5" name="Shape 175"/>
          <p:cNvCxnSpPr/>
          <p:nvPr/>
        </p:nvCxnSpPr>
        <p:spPr>
          <a:xfrm>
            <a:off x="4495800" y="527685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6" name="Shape 176"/>
          <p:cNvCxnSpPr/>
          <p:nvPr/>
        </p:nvCxnSpPr>
        <p:spPr>
          <a:xfrm>
            <a:off x="5791200" y="529971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7" name="Shape 177"/>
          <p:cNvCxnSpPr/>
          <p:nvPr/>
        </p:nvCxnSpPr>
        <p:spPr>
          <a:xfrm>
            <a:off x="7162800" y="532638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8" name="Shape 178"/>
          <p:cNvSpPr txBox="1"/>
          <p:nvPr/>
        </p:nvSpPr>
        <p:spPr>
          <a:xfrm>
            <a:off x="6972300" y="581406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</a:t>
            </a:r>
          </a:p>
        </p:txBody>
      </p:sp>
      <p:sp>
        <p:nvSpPr>
          <p:cNvPr id="179" name="Shape 179"/>
          <p:cNvSpPr/>
          <p:nvPr/>
        </p:nvSpPr>
        <p:spPr>
          <a:xfrm>
            <a:off x="1824990" y="4438650"/>
            <a:ext cx="2666999" cy="228600"/>
          </a:xfrm>
          <a:prstGeom prst="rect">
            <a:avLst/>
          </a:prstGeom>
          <a:solidFill>
            <a:srgbClr val="FFFF00">
              <a:alpha val="49803"/>
            </a:srgbClr>
          </a:solidFill>
          <a:ln w="9525" cap="flat" cmpd="sng">
            <a:solidFill>
              <a:srgbClr val="7C5F9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4491989" y="5345430"/>
            <a:ext cx="2666999" cy="228600"/>
          </a:xfrm>
          <a:prstGeom prst="rect">
            <a:avLst/>
          </a:prstGeom>
          <a:solidFill>
            <a:srgbClr val="00B050">
              <a:alpha val="49803"/>
            </a:srgbClr>
          </a:solidFill>
          <a:ln w="9525" cap="flat" cmpd="sng">
            <a:solidFill>
              <a:srgbClr val="7C5F9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724400" y="152400"/>
            <a:ext cx="4343400" cy="609599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en-US" sz="1800" b="0" i="0" u="none" strike="noStrike" cap="none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Supplement: </a:t>
            </a:r>
            <a:br>
              <a:rPr lang="en-US" sz="1800" b="0" i="0" u="none" strike="noStrike" cap="none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en-US" sz="2400" b="0" i="0" u="none" strike="noStrike" cap="none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Model Fractions Greater than 1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6477000" y="6324600"/>
            <a:ext cx="2590800" cy="45720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en-US" sz="280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MAFS.3.NF.1.1/2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229600" cy="5410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r="-1925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latin typeface="Questrial"/>
                <a:ea typeface="Questrial"/>
                <a:cs typeface="Questrial"/>
                <a:sym typeface="Questrial"/>
              </a:rPr>
              <a:t> </a:t>
            </a:r>
          </a:p>
        </p:txBody>
      </p:sp>
      <p:pic>
        <p:nvPicPr>
          <p:cNvPr id="188" name="Shape 1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3400" y="4798694"/>
            <a:ext cx="2190750" cy="147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52800" y="4813935"/>
            <a:ext cx="2190750" cy="147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96000" y="4772025"/>
            <a:ext cx="2190750" cy="147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Shape 191"/>
          <p:cNvSpPr/>
          <p:nvPr/>
        </p:nvSpPr>
        <p:spPr>
          <a:xfrm>
            <a:off x="533400" y="4791076"/>
            <a:ext cx="2190750" cy="1457323"/>
          </a:xfrm>
          <a:prstGeom prst="rect">
            <a:avLst/>
          </a:prstGeom>
          <a:solidFill>
            <a:srgbClr val="4F81BD">
              <a:alpha val="40000"/>
            </a:srgb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3352800" y="4817746"/>
            <a:ext cx="2190750" cy="1457323"/>
          </a:xfrm>
          <a:prstGeom prst="rect">
            <a:avLst/>
          </a:prstGeom>
          <a:solidFill>
            <a:srgbClr val="4F81BD">
              <a:alpha val="40000"/>
            </a:srgb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6096000" y="4798694"/>
            <a:ext cx="762000" cy="1457323"/>
          </a:xfrm>
          <a:prstGeom prst="rect">
            <a:avLst/>
          </a:prstGeom>
          <a:solidFill>
            <a:srgbClr val="4F81BD">
              <a:alpha val="40000"/>
            </a:srgb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94" name="Shape 194"/>
          <p:cNvCxnSpPr/>
          <p:nvPr/>
        </p:nvCxnSpPr>
        <p:spPr>
          <a:xfrm>
            <a:off x="1676400" y="2240280"/>
            <a:ext cx="5943599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95" name="Shape 195"/>
          <p:cNvCxnSpPr/>
          <p:nvPr/>
        </p:nvCxnSpPr>
        <p:spPr>
          <a:xfrm>
            <a:off x="2057400" y="201168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6" name="Shape 196"/>
          <p:cNvCxnSpPr/>
          <p:nvPr/>
        </p:nvCxnSpPr>
        <p:spPr>
          <a:xfrm>
            <a:off x="2514600" y="201168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7" name="Shape 197"/>
          <p:cNvSpPr txBox="1"/>
          <p:nvPr/>
        </p:nvSpPr>
        <p:spPr>
          <a:xfrm>
            <a:off x="1905000" y="246888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0</a:t>
            </a:r>
          </a:p>
        </p:txBody>
      </p:sp>
      <p:cxnSp>
        <p:nvCxnSpPr>
          <p:cNvPr id="198" name="Shape 198"/>
          <p:cNvCxnSpPr/>
          <p:nvPr/>
        </p:nvCxnSpPr>
        <p:spPr>
          <a:xfrm>
            <a:off x="2971800" y="201168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9" name="Shape 199"/>
          <p:cNvCxnSpPr/>
          <p:nvPr/>
        </p:nvCxnSpPr>
        <p:spPr>
          <a:xfrm>
            <a:off x="3429000" y="201168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0" name="Shape 200"/>
          <p:cNvCxnSpPr/>
          <p:nvPr/>
        </p:nvCxnSpPr>
        <p:spPr>
          <a:xfrm>
            <a:off x="3886200" y="201168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1" name="Shape 201"/>
          <p:cNvCxnSpPr/>
          <p:nvPr/>
        </p:nvCxnSpPr>
        <p:spPr>
          <a:xfrm>
            <a:off x="4343400" y="201168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2" name="Shape 202"/>
          <p:cNvCxnSpPr/>
          <p:nvPr/>
        </p:nvCxnSpPr>
        <p:spPr>
          <a:xfrm>
            <a:off x="4800600" y="201168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3" name="Shape 203"/>
          <p:cNvCxnSpPr/>
          <p:nvPr/>
        </p:nvCxnSpPr>
        <p:spPr>
          <a:xfrm>
            <a:off x="5257800" y="201168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4" name="Shape 204"/>
          <p:cNvCxnSpPr/>
          <p:nvPr/>
        </p:nvCxnSpPr>
        <p:spPr>
          <a:xfrm>
            <a:off x="5715000" y="201168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5" name="Shape 205"/>
          <p:cNvCxnSpPr/>
          <p:nvPr/>
        </p:nvCxnSpPr>
        <p:spPr>
          <a:xfrm>
            <a:off x="6172200" y="201168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6" name="Shape 206"/>
          <p:cNvCxnSpPr/>
          <p:nvPr/>
        </p:nvCxnSpPr>
        <p:spPr>
          <a:xfrm>
            <a:off x="6629400" y="201168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7" name="Shape 207"/>
          <p:cNvCxnSpPr/>
          <p:nvPr/>
        </p:nvCxnSpPr>
        <p:spPr>
          <a:xfrm>
            <a:off x="7086600" y="201168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8" name="Shape 208"/>
          <p:cNvSpPr txBox="1"/>
          <p:nvPr/>
        </p:nvSpPr>
        <p:spPr>
          <a:xfrm>
            <a:off x="3695700" y="247269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</a:t>
            </a:r>
          </a:p>
        </p:txBody>
      </p:sp>
      <p:sp>
        <p:nvSpPr>
          <p:cNvPr id="209" name="Shape 209"/>
          <p:cNvSpPr/>
          <p:nvPr/>
        </p:nvSpPr>
        <p:spPr>
          <a:xfrm>
            <a:off x="3162300" y="1371600"/>
            <a:ext cx="495299" cy="64007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25400" cap="flat" cmpd="sng">
            <a:solidFill>
              <a:srgbClr val="5D487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</a:t>
            </a:r>
          </a:p>
        </p:txBody>
      </p:sp>
      <p:sp>
        <p:nvSpPr>
          <p:cNvPr id="210" name="Shape 210"/>
          <p:cNvSpPr/>
          <p:nvPr/>
        </p:nvSpPr>
        <p:spPr>
          <a:xfrm>
            <a:off x="4095750" y="1371600"/>
            <a:ext cx="495299" cy="64007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25400" cap="flat" cmpd="sng">
            <a:solidFill>
              <a:srgbClr val="B46D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</a:t>
            </a:r>
          </a:p>
        </p:txBody>
      </p:sp>
      <p:sp>
        <p:nvSpPr>
          <p:cNvPr id="211" name="Shape 211"/>
          <p:cNvSpPr/>
          <p:nvPr/>
        </p:nvSpPr>
        <p:spPr>
          <a:xfrm>
            <a:off x="5010150" y="1371600"/>
            <a:ext cx="495299" cy="64007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25400" cap="flat" cmpd="sng">
            <a:solidFill>
              <a:srgbClr val="367D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</a:t>
            </a:r>
          </a:p>
        </p:txBody>
      </p:sp>
      <p:sp>
        <p:nvSpPr>
          <p:cNvPr id="212" name="Shape 212"/>
          <p:cNvSpPr/>
          <p:nvPr/>
        </p:nvSpPr>
        <p:spPr>
          <a:xfrm>
            <a:off x="6838950" y="1371600"/>
            <a:ext cx="495299" cy="64007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5400" cap="flat" cmpd="sng">
            <a:solidFill>
              <a:srgbClr val="71884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2971800" y="152400"/>
            <a:ext cx="6096000" cy="563562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en-US" sz="2800" b="0" i="0" u="none" strike="noStrike" cap="none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8.6 Relate Fractions and Whole Numbers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6781800" y="6248400"/>
            <a:ext cx="2286000" cy="45720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en-US" sz="280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MAFS.3.NF.1.3c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762000"/>
            <a:ext cx="8229600" cy="5943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47" t="-2050" r="-2591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latin typeface="Questrial"/>
                <a:ea typeface="Questrial"/>
                <a:cs typeface="Questrial"/>
                <a:sym typeface="Questrial"/>
              </a:rPr>
              <a:t> </a:t>
            </a:r>
          </a:p>
        </p:txBody>
      </p:sp>
      <p:cxnSp>
        <p:nvCxnSpPr>
          <p:cNvPr id="220" name="Shape 220"/>
          <p:cNvCxnSpPr/>
          <p:nvPr/>
        </p:nvCxnSpPr>
        <p:spPr>
          <a:xfrm>
            <a:off x="1676400" y="2438400"/>
            <a:ext cx="5943599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221" name="Shape 221"/>
          <p:cNvCxnSpPr/>
          <p:nvPr/>
        </p:nvCxnSpPr>
        <p:spPr>
          <a:xfrm>
            <a:off x="2057400" y="220980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2" name="Shape 222"/>
          <p:cNvCxnSpPr/>
          <p:nvPr/>
        </p:nvCxnSpPr>
        <p:spPr>
          <a:xfrm>
            <a:off x="2514600" y="220980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3" name="Shape 223"/>
          <p:cNvSpPr txBox="1"/>
          <p:nvPr/>
        </p:nvSpPr>
        <p:spPr>
          <a:xfrm>
            <a:off x="1905000" y="266700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0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2324100" y="2697480"/>
            <a:ext cx="381000" cy="63478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latin typeface="Questrial"/>
                <a:ea typeface="Questrial"/>
                <a:cs typeface="Questrial"/>
                <a:sym typeface="Questrial"/>
              </a:rPr>
              <a:t> </a:t>
            </a:r>
          </a:p>
        </p:txBody>
      </p:sp>
      <p:cxnSp>
        <p:nvCxnSpPr>
          <p:cNvPr id="225" name="Shape 225"/>
          <p:cNvCxnSpPr/>
          <p:nvPr/>
        </p:nvCxnSpPr>
        <p:spPr>
          <a:xfrm>
            <a:off x="2971800" y="220980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>
            <a:off x="3429000" y="220980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7" name="Shape 227"/>
          <p:cNvCxnSpPr/>
          <p:nvPr/>
        </p:nvCxnSpPr>
        <p:spPr>
          <a:xfrm>
            <a:off x="3886200" y="220980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8" name="Shape 228"/>
          <p:cNvCxnSpPr/>
          <p:nvPr/>
        </p:nvCxnSpPr>
        <p:spPr>
          <a:xfrm>
            <a:off x="4343400" y="220980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9" name="Shape 229"/>
          <p:cNvCxnSpPr/>
          <p:nvPr/>
        </p:nvCxnSpPr>
        <p:spPr>
          <a:xfrm>
            <a:off x="4800600" y="220980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0" name="Shape 230"/>
          <p:cNvCxnSpPr/>
          <p:nvPr/>
        </p:nvCxnSpPr>
        <p:spPr>
          <a:xfrm>
            <a:off x="5257800" y="220980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1" name="Shape 231"/>
          <p:cNvCxnSpPr/>
          <p:nvPr/>
        </p:nvCxnSpPr>
        <p:spPr>
          <a:xfrm>
            <a:off x="5715000" y="220980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2" name="Shape 232"/>
          <p:cNvCxnSpPr/>
          <p:nvPr/>
        </p:nvCxnSpPr>
        <p:spPr>
          <a:xfrm>
            <a:off x="6172200" y="220980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3" name="Shape 233"/>
          <p:cNvCxnSpPr/>
          <p:nvPr/>
        </p:nvCxnSpPr>
        <p:spPr>
          <a:xfrm>
            <a:off x="6629400" y="220980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4" name="Shape 234"/>
          <p:cNvCxnSpPr/>
          <p:nvPr/>
        </p:nvCxnSpPr>
        <p:spPr>
          <a:xfrm>
            <a:off x="7086600" y="2209800"/>
            <a:ext cx="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5" name="Shape 2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52459" y="4720585"/>
            <a:ext cx="1044773" cy="114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7746" y="3809998"/>
            <a:ext cx="1044773" cy="114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08470" y="4800600"/>
            <a:ext cx="1044773" cy="1143001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/>
          <p:nvPr/>
        </p:nvSpPr>
        <p:spPr>
          <a:xfrm>
            <a:off x="8043272" y="4872985"/>
            <a:ext cx="863146" cy="838199"/>
          </a:xfrm>
          <a:prstGeom prst="ellipse">
            <a:avLst/>
          </a:prstGeom>
          <a:solidFill>
            <a:srgbClr val="7F7F7F">
              <a:alpha val="30588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9" name="Shape 239"/>
          <p:cNvSpPr/>
          <p:nvPr/>
        </p:nvSpPr>
        <p:spPr>
          <a:xfrm>
            <a:off x="7278560" y="3962400"/>
            <a:ext cx="863146" cy="838199"/>
          </a:xfrm>
          <a:prstGeom prst="ellipse">
            <a:avLst/>
          </a:prstGeom>
          <a:solidFill>
            <a:srgbClr val="7F7F7F">
              <a:alpha val="30588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6908574" y="4952998"/>
            <a:ext cx="863146" cy="838199"/>
          </a:xfrm>
          <a:prstGeom prst="ellipse">
            <a:avLst/>
          </a:prstGeom>
          <a:solidFill>
            <a:srgbClr val="7F7F7F">
              <a:alpha val="30588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2766059" y="4434837"/>
            <a:ext cx="266699" cy="304798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2" name="Shape 242"/>
          <p:cNvSpPr/>
          <p:nvPr/>
        </p:nvSpPr>
        <p:spPr>
          <a:xfrm>
            <a:off x="2773680" y="5105400"/>
            <a:ext cx="266699" cy="304798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2781300" y="5791200"/>
            <a:ext cx="266699" cy="304798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6248400" y="152400"/>
            <a:ext cx="2819400" cy="563562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en-US" sz="2800" b="0" i="0" u="none" strike="noStrike" cap="none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8.2 Equal Shares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6781800" y="6248400"/>
            <a:ext cx="2286000" cy="45720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en-US" sz="280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MAFS.3.NF.1.1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457200" y="6096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09728" marR="0" lvl="0" indent="-812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If 4 friends share 3 cookies equally, how much will each friend receive?</a:t>
            </a:r>
          </a:p>
          <a:p>
            <a:pPr marL="109728" marR="0" lvl="0" indent="-8128" algn="ctr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109728" marR="0" lvl="0" indent="-8128" algn="ctr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109728" marR="0" lvl="0" indent="-8128" algn="ctr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109728" marR="0" lvl="0" indent="-8128" algn="ctr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If 3 friends share 4 cookies equally, how much will each friend receive?</a:t>
            </a:r>
          </a:p>
          <a:p>
            <a:pPr marL="109728" marR="0" lvl="0" indent="-8128" algn="ctr" rtl="0">
              <a:spcBef>
                <a:spcPts val="72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51" name="Shape 2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3609" y="1828800"/>
            <a:ext cx="1231031" cy="1224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0" y="1820063"/>
            <a:ext cx="1231031" cy="1224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Shape 2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1828800"/>
            <a:ext cx="1231031" cy="1224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Shape 2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2600" y="5018428"/>
            <a:ext cx="1231031" cy="1224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Shape 2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2800" y="5023814"/>
            <a:ext cx="1231031" cy="1224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Shape 2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53000" y="5055410"/>
            <a:ext cx="1231031" cy="1224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Shape 2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65969" y="5048448"/>
            <a:ext cx="1231031" cy="12245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Macintosh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Questrial</vt:lpstr>
      <vt:lpstr>Office Theme</vt:lpstr>
      <vt:lpstr>Problems of the Day</vt:lpstr>
      <vt:lpstr>8.1: Equal Parts of a Whole</vt:lpstr>
      <vt:lpstr>8.3 Unit Fractions of a Whole</vt:lpstr>
      <vt:lpstr>8.4 Fractions of a Whole</vt:lpstr>
      <vt:lpstr>Supplement:  Unit Fractions on a Number Line</vt:lpstr>
      <vt:lpstr>8.5 Fractions on a Number Line</vt:lpstr>
      <vt:lpstr>Supplement:  Model Fractions Greater than 1</vt:lpstr>
      <vt:lpstr>8.6 Relate Fractions and Whole Numbers</vt:lpstr>
      <vt:lpstr>8.2 Equal Shares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of the Day</dc:title>
  <cp:lastModifiedBy>Beth Melnick</cp:lastModifiedBy>
  <cp:revision>1</cp:revision>
  <dcterms:modified xsi:type="dcterms:W3CDTF">2018-11-01T22:00:33Z</dcterms:modified>
</cp:coreProperties>
</file>