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9245" autoAdjust="0"/>
  </p:normalViewPr>
  <p:slideViewPr>
    <p:cSldViewPr snapToGrid="0">
      <p:cViewPr varScale="1">
        <p:scale>
          <a:sx n="69" d="100"/>
          <a:sy n="69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815A3-48F2-4550-AA7A-0541A8E36BB5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35CEE-2153-4F72-92EA-452C58FC2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1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blank</a:t>
            </a:r>
            <a:r>
              <a:rPr lang="en-US" baseline="0" dirty="0" smtClean="0"/>
              <a:t> picture graphs.  Have students complete the graph based on their frequency table, or provide them with a completed frequency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CEE-2153-4F72-92EA-452C58FC2B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5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the Wrap-Up</a:t>
            </a:r>
            <a:r>
              <a:rPr lang="en-US" baseline="0" dirty="0" smtClean="0"/>
              <a:t> share some of the picture graphs.  Ask questions that students can answer by interpreting the picture graphs.  Be sure to include ‘how many more’ and ‘how many fewer’ questions.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CEE-2153-4F72-92EA-452C58FC2B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25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CEE-2153-4F72-92EA-452C58FC2B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75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CEE-2153-4F72-92EA-452C58FC2B5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35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35CEE-2153-4F72-92EA-452C58FC2B5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1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5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2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2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24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9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2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5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01F5E-9D17-4903-B488-5C767EAC8DDA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AC72-00E9-4220-ADA4-19A5218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and Use Picture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Unit: Represent and Interpret Data</a:t>
            </a:r>
          </a:p>
          <a:p>
            <a:r>
              <a:rPr lang="en-US" dirty="0" smtClean="0"/>
              <a:t>MAFS.3.MD.2.3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I can </a:t>
            </a:r>
            <a:r>
              <a:rPr lang="en-US" dirty="0" smtClean="0">
                <a:solidFill>
                  <a:srgbClr val="0070C0"/>
                </a:solidFill>
              </a:rPr>
              <a:t>make, read, and interpret picture graphs.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66" y="284552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How many books did Sharon read from May to August?</a:t>
            </a:r>
            <a:endParaRPr lang="en-US" sz="40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351768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68672" y="290191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12333" y="30711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64223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90394" y="30974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0527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83418" y="2913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87510" y="32623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9854" y="370037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42672" y="37096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04372" y="36909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94522" y="390296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41554" y="389861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30286" y="389327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67049" y="37185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79390" y="40292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8152" y="44540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51760" y="446020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22635" y="446705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75316" y="465693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22348" y="46525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11080" y="464725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47718" y="449791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287510" y="481899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8774" y="844783"/>
            <a:ext cx="320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4 + 7 + 6 + 5 = 22 books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66" y="284552"/>
            <a:ext cx="10515600" cy="6270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When did Sharon read the most books?</a:t>
            </a:r>
            <a:endParaRPr lang="en-US" sz="40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351768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68672" y="290191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12333" y="30711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64223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90394" y="30974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0527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83418" y="2913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87510" y="32623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9854" y="370037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42672" y="37096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04372" y="36909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94522" y="390296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41554" y="389861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30286" y="389327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67049" y="37185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79390" y="40292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8152" y="44540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51760" y="446020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22635" y="446705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75316" y="465693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22348" y="46525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11080" y="464725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47718" y="449791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287510" y="481899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6580" y="367227"/>
            <a:ext cx="3201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June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2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765" y="284552"/>
            <a:ext cx="10892245" cy="6270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</a:rPr>
              <a:t>How many more books did Sharon read in July than May?</a:t>
            </a:r>
            <a:endParaRPr lang="en-US" sz="40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351768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68672" y="290191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12333" y="30711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64223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90394" y="30974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0527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83418" y="2913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87510" y="32623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9854" y="370037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42672" y="37096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04372" y="36909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94522" y="390296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41554" y="389861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30286" y="389327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67049" y="37185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79390" y="40292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8152" y="44540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51760" y="446020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22635" y="446705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75316" y="465693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22348" y="46525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11080" y="464725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47718" y="449791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287510" y="481899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51511" y="704830"/>
            <a:ext cx="3201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6 – 4 =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4 + __ = 6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6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is used so that the graph isn’t too big.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81988"/>
              </p:ext>
            </p:extLst>
          </p:nvPr>
        </p:nvGraphicFramePr>
        <p:xfrm>
          <a:off x="422977" y="1539513"/>
          <a:ext cx="3809388" cy="401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4547"/>
                <a:gridCol w="226484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Number of Students in 3</a:t>
                      </a:r>
                      <a:r>
                        <a:rPr lang="en-US" sz="2000" b="1" u="none" baseline="30000" dirty="0" smtClean="0"/>
                        <a:t>rd</a:t>
                      </a:r>
                      <a:r>
                        <a:rPr lang="en-US" sz="2000" b="1" u="none" dirty="0" smtClean="0"/>
                        <a:t> Grade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Teacher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</a:t>
                      </a:r>
                      <a:r>
                        <a:rPr lang="en-US" sz="1800" u="none" baseline="0" dirty="0" smtClean="0"/>
                        <a:t> of Students</a:t>
                      </a:r>
                      <a:endParaRPr lang="en-US" sz="18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Paolucci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Flynn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Mr.</a:t>
                      </a:r>
                      <a:r>
                        <a:rPr lang="en-US" sz="2000" baseline="0" dirty="0" smtClean="0"/>
                        <a:t> Hughes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Flores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62979"/>
              </p:ext>
            </p:extLst>
          </p:nvPr>
        </p:nvGraphicFramePr>
        <p:xfrm>
          <a:off x="4559548" y="1533934"/>
          <a:ext cx="7327651" cy="401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183"/>
                <a:gridCol w="5708468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Number of Students in 3</a:t>
                      </a:r>
                      <a:r>
                        <a:rPr lang="en-US" sz="2000" b="1" u="none" baseline="30000" dirty="0" smtClean="0"/>
                        <a:t>rd</a:t>
                      </a:r>
                      <a:r>
                        <a:rPr lang="en-US" sz="2000" b="1" u="none" dirty="0" smtClean="0"/>
                        <a:t> Grade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Teacher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</a:t>
                      </a:r>
                      <a:r>
                        <a:rPr lang="en-US" sz="1800" u="none" baseline="0" dirty="0" smtClean="0"/>
                        <a:t> of Students</a:t>
                      </a:r>
                      <a:endParaRPr lang="en-US" sz="18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Paolucci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Flynn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Mr.</a:t>
                      </a:r>
                      <a:r>
                        <a:rPr lang="en-US" sz="2000" baseline="0" dirty="0" smtClean="0"/>
                        <a:t> Hughes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Flores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01728" y="2457550"/>
            <a:ext cx="342763" cy="7036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2239" y="2457550"/>
            <a:ext cx="342763" cy="703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2750" y="2457550"/>
            <a:ext cx="342763" cy="7036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6324" y="2457550"/>
            <a:ext cx="342763" cy="7036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76835" y="2470612"/>
            <a:ext cx="342763" cy="7036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6795" y="2470612"/>
            <a:ext cx="342763" cy="7036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7306" y="2470612"/>
            <a:ext cx="342763" cy="7036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7817" y="2470612"/>
            <a:ext cx="342763" cy="703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391" y="2470612"/>
            <a:ext cx="342763" cy="7036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41902" y="2483674"/>
            <a:ext cx="342763" cy="703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31862" y="2470612"/>
            <a:ext cx="342763" cy="703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22373" y="2470612"/>
            <a:ext cx="342763" cy="7036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12884" y="2470612"/>
            <a:ext cx="342763" cy="70366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16458" y="2470612"/>
            <a:ext cx="342763" cy="7036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06969" y="2483674"/>
            <a:ext cx="342763" cy="7036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82765" y="2470612"/>
            <a:ext cx="342763" cy="70366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73276" y="2470612"/>
            <a:ext cx="342763" cy="70366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63787" y="2470612"/>
            <a:ext cx="342763" cy="70366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67361" y="2470612"/>
            <a:ext cx="342763" cy="70366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57872" y="2483674"/>
            <a:ext cx="342763" cy="703661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84079" y="4952889"/>
            <a:ext cx="112238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All the symbols for Ms.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Paolucci’s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class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don’t even fit in the picture graph!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454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is used so that the graph isn’t too big.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81988"/>
              </p:ext>
            </p:extLst>
          </p:nvPr>
        </p:nvGraphicFramePr>
        <p:xfrm>
          <a:off x="422977" y="1539513"/>
          <a:ext cx="3809388" cy="401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4547"/>
                <a:gridCol w="226484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Number of Students in 3</a:t>
                      </a:r>
                      <a:r>
                        <a:rPr lang="en-US" sz="2000" b="1" u="none" baseline="30000" dirty="0" smtClean="0"/>
                        <a:t>rd</a:t>
                      </a:r>
                      <a:r>
                        <a:rPr lang="en-US" sz="2000" b="1" u="none" dirty="0" smtClean="0"/>
                        <a:t> Grade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Teacher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</a:t>
                      </a:r>
                      <a:r>
                        <a:rPr lang="en-US" sz="1800" u="none" baseline="0" dirty="0" smtClean="0"/>
                        <a:t> of Students</a:t>
                      </a:r>
                      <a:endParaRPr lang="en-US" sz="18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Paolucci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Flynn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Mr.</a:t>
                      </a:r>
                      <a:r>
                        <a:rPr lang="en-US" sz="2000" baseline="0" dirty="0" smtClean="0"/>
                        <a:t> Hughes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Flores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62979"/>
              </p:ext>
            </p:extLst>
          </p:nvPr>
        </p:nvGraphicFramePr>
        <p:xfrm>
          <a:off x="4559548" y="1533934"/>
          <a:ext cx="7327651" cy="401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183"/>
                <a:gridCol w="5708468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Number of Students in 3</a:t>
                      </a:r>
                      <a:r>
                        <a:rPr lang="en-US" sz="2000" b="1" u="none" baseline="30000" dirty="0" smtClean="0"/>
                        <a:t>rd</a:t>
                      </a:r>
                      <a:r>
                        <a:rPr lang="en-US" sz="2000" b="1" u="none" dirty="0" smtClean="0"/>
                        <a:t> Grade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Teacher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</a:t>
                      </a:r>
                      <a:r>
                        <a:rPr lang="en-US" sz="1800" u="none" baseline="0" dirty="0" smtClean="0"/>
                        <a:t> of Students</a:t>
                      </a:r>
                      <a:endParaRPr lang="en-US" sz="18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Paolucci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Flynn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Mr.</a:t>
                      </a:r>
                      <a:r>
                        <a:rPr lang="en-US" sz="2000" baseline="0" dirty="0" smtClean="0"/>
                        <a:t> Hughes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Flores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01728" y="2457550"/>
            <a:ext cx="342763" cy="7036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2995" y="2457550"/>
            <a:ext cx="342763" cy="703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3660" y="2457549"/>
            <a:ext cx="342763" cy="7036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6703" y="2457548"/>
            <a:ext cx="342763" cy="7036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84907" y="2457548"/>
            <a:ext cx="342763" cy="703661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569472" y="5664406"/>
            <a:ext cx="76611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What does each symbol represent?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96294" y="3224409"/>
            <a:ext cx="342763" cy="7036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7561" y="3224409"/>
            <a:ext cx="342763" cy="70366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8226" y="3224408"/>
            <a:ext cx="342763" cy="70366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0361" y="4030459"/>
            <a:ext cx="342763" cy="7036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41628" y="4030459"/>
            <a:ext cx="342763" cy="70366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2293" y="4030458"/>
            <a:ext cx="342763" cy="70366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8399" y="4030457"/>
            <a:ext cx="342763" cy="70366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8736" y="4797318"/>
            <a:ext cx="342763" cy="7036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003" y="4797318"/>
            <a:ext cx="342763" cy="70366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0668" y="4797317"/>
            <a:ext cx="342763" cy="703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93281" y="5617309"/>
            <a:ext cx="3798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KEY: Each          = _____ students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6005" y="5554744"/>
            <a:ext cx="342763" cy="70366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10050904" y="51556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274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 graph is a little easier to read and interpret.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62979"/>
              </p:ext>
            </p:extLst>
          </p:nvPr>
        </p:nvGraphicFramePr>
        <p:xfrm>
          <a:off x="4559548" y="1533934"/>
          <a:ext cx="7327651" cy="401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183"/>
                <a:gridCol w="5708468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Number of Students in 3</a:t>
                      </a:r>
                      <a:r>
                        <a:rPr lang="en-US" sz="2000" b="1" u="none" baseline="30000" dirty="0" smtClean="0"/>
                        <a:t>rd</a:t>
                      </a:r>
                      <a:r>
                        <a:rPr lang="en-US" sz="2000" b="1" u="none" dirty="0" smtClean="0"/>
                        <a:t> Grade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Teacher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/>
                        <a:t>Number</a:t>
                      </a:r>
                      <a:r>
                        <a:rPr lang="en-US" sz="1800" u="none" baseline="0" dirty="0" smtClean="0"/>
                        <a:t> of Students</a:t>
                      </a:r>
                      <a:endParaRPr lang="en-US" sz="18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Paolucci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Flynn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Mr.</a:t>
                      </a:r>
                      <a:r>
                        <a:rPr lang="en-US" sz="2000" baseline="0" dirty="0" smtClean="0"/>
                        <a:t> Hughes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Ms. Flores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01728" y="2457550"/>
            <a:ext cx="342763" cy="7036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2995" y="2457550"/>
            <a:ext cx="342763" cy="703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83660" y="2457549"/>
            <a:ext cx="342763" cy="7036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96703" y="2457548"/>
            <a:ext cx="342763" cy="7036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84907" y="2457548"/>
            <a:ext cx="342763" cy="70366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96294" y="3224409"/>
            <a:ext cx="342763" cy="7036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7561" y="3224409"/>
            <a:ext cx="342763" cy="70366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8226" y="3224408"/>
            <a:ext cx="342763" cy="70366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0361" y="4030459"/>
            <a:ext cx="342763" cy="70366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41628" y="4030459"/>
            <a:ext cx="342763" cy="70366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2293" y="4030458"/>
            <a:ext cx="342763" cy="70366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8399" y="4030457"/>
            <a:ext cx="342763" cy="70366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8736" y="4797318"/>
            <a:ext cx="342763" cy="7036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003" y="4797318"/>
            <a:ext cx="342763" cy="70366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0668" y="4797317"/>
            <a:ext cx="342763" cy="703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93281" y="5617309"/>
            <a:ext cx="3798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KEY: Each          = _____ students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6005" y="5554744"/>
            <a:ext cx="342763" cy="70366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10050904" y="515564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979" y="1690688"/>
            <a:ext cx="43368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Whose class has the most students?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How many more students are in Mr. Hughes class than Ms. Flores’s class?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How many students are in the 3</a:t>
            </a:r>
            <a:r>
              <a:rPr lang="en-US" sz="2400" baseline="30000" dirty="0" smtClean="0">
                <a:solidFill>
                  <a:srgbClr val="7030A0"/>
                </a:solidFill>
              </a:rPr>
              <a:t>rd</a:t>
            </a:r>
            <a:r>
              <a:rPr lang="en-US" sz="2400" dirty="0" smtClean="0">
                <a:solidFill>
                  <a:srgbClr val="7030A0"/>
                </a:solidFill>
              </a:rPr>
              <a:t> grade?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55407" y="2030104"/>
            <a:ext cx="2519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Ms. Paolucci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18490" y="4255489"/>
            <a:ext cx="22300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– 15 = 5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4386" y="5755808"/>
            <a:ext cx="42755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 + 15 + 20 + 15 = 75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25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Use your frequency table from yesterday.</a:t>
            </a:r>
          </a:p>
          <a:p>
            <a:r>
              <a:rPr lang="en-US" sz="4400" dirty="0" smtClean="0"/>
              <a:t>Turn it into a picture graph.</a:t>
            </a:r>
          </a:p>
          <a:p>
            <a:r>
              <a:rPr lang="en-US" sz="4400" dirty="0" smtClean="0"/>
              <a:t>Use a </a:t>
            </a:r>
            <a:r>
              <a:rPr lang="en-US" sz="4400" dirty="0" smtClean="0">
                <a:sym typeface="Wingdings" panose="05000000000000000000" pitchFamily="2" charset="2"/>
              </a:rPr>
              <a:t> for the symbol.</a:t>
            </a:r>
          </a:p>
          <a:p>
            <a:r>
              <a:rPr lang="en-US" sz="4400" dirty="0" smtClean="0">
                <a:sym typeface="Wingdings" panose="05000000000000000000" pitchFamily="2" charset="2"/>
              </a:rPr>
              <a:t>Use the key: </a:t>
            </a:r>
            <a:r>
              <a:rPr lang="en-US" sz="4400" dirty="0" smtClean="0">
                <a:sym typeface="Wingdings" panose="05000000000000000000" pitchFamily="2" charset="2"/>
              </a:rPr>
              <a:t> = 2 students.</a:t>
            </a:r>
          </a:p>
          <a:p>
            <a:r>
              <a:rPr lang="en-US" sz="4400" dirty="0" smtClean="0">
                <a:sym typeface="Wingdings" panose="05000000000000000000" pitchFamily="2" charset="2"/>
              </a:rPr>
              <a:t>Write 3 observations about the data in your picture graph.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32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a picture graph?</a:t>
            </a:r>
          </a:p>
          <a:p>
            <a:r>
              <a:rPr lang="en-US" sz="3600" dirty="0" smtClean="0"/>
              <a:t>Why do we use picture graphs?</a:t>
            </a:r>
          </a:p>
          <a:p>
            <a:r>
              <a:rPr lang="en-US" sz="3600" dirty="0" smtClean="0"/>
              <a:t>What is a key?  Why do we have a key?</a:t>
            </a:r>
          </a:p>
          <a:p>
            <a:endParaRPr lang="en-US" sz="3600" dirty="0" smtClean="0"/>
          </a:p>
          <a:p>
            <a:r>
              <a:rPr lang="en-US" sz="3600" dirty="0" smtClean="0"/>
              <a:t>If         = 4 fruit, what is     ?</a:t>
            </a:r>
          </a:p>
          <a:p>
            <a:endParaRPr lang="en-US" sz="3600" dirty="0" smtClean="0"/>
          </a:p>
          <a:p>
            <a:r>
              <a:rPr lang="en-US" sz="3600" dirty="0" smtClean="0"/>
              <a:t>If          = 10 votes, what is      ?</a:t>
            </a:r>
            <a:endParaRPr lang="en-US" sz="3600" dirty="0"/>
          </a:p>
        </p:txBody>
      </p:sp>
      <p:pic>
        <p:nvPicPr>
          <p:cNvPr id="4098" name="Picture 2" descr="http://pngimg.com/upload/apple_PNG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70" y="4129376"/>
            <a:ext cx="651801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ngimg.com/upload/apple_PNG4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6784"/>
          <a:stretch/>
        </p:blipFill>
        <p:spPr bwMode="auto">
          <a:xfrm>
            <a:off x="5444343" y="4129376"/>
            <a:ext cx="346858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hand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925" y="5380038"/>
            <a:ext cx="752076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hand 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38"/>
          <a:stretch/>
        </p:blipFill>
        <p:spPr bwMode="auto">
          <a:xfrm>
            <a:off x="6026799" y="5380037"/>
            <a:ext cx="387783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14582" y="412937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17921" y="53885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50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4" y="0"/>
            <a:ext cx="10515600" cy="858982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858982"/>
            <a:ext cx="4710544" cy="5652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Gayle started to make this picture graph, but she did not finish.  Use the information below to help her finish her picture graph.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4 students like science best.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6 students like PE best.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8 students like math best.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20 students participated in the survey.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0083"/>
              </p:ext>
            </p:extLst>
          </p:nvPr>
        </p:nvGraphicFramePr>
        <p:xfrm>
          <a:off x="5237019" y="472713"/>
          <a:ext cx="6414654" cy="4958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381"/>
                <a:gridCol w="4641273"/>
              </a:tblGrid>
              <a:tr h="5901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Favorite Subjects in Ms. </a:t>
                      </a:r>
                      <a:r>
                        <a:rPr lang="en-US" sz="2400" b="1" u="none" dirty="0" err="1" smtClean="0"/>
                        <a:t>Yurick’s</a:t>
                      </a:r>
                      <a:r>
                        <a:rPr lang="en-US" sz="2400" b="1" u="none" dirty="0" smtClean="0"/>
                        <a:t> class</a:t>
                      </a:r>
                      <a:endParaRPr lang="en-US" sz="24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27922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Subject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Number</a:t>
                      </a:r>
                      <a:r>
                        <a:rPr lang="en-US" sz="2400" u="none" baseline="0" dirty="0" smtClean="0"/>
                        <a:t> of Students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Science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P.E.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Reading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?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5458691"/>
            <a:ext cx="556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Key: Each                                =  </a:t>
            </a:r>
            <a:r>
              <a:rPr lang="en-US" sz="3200" dirty="0" smtClean="0"/>
              <a:t>?</a:t>
            </a:r>
            <a:r>
              <a:rPr lang="en-US" dirty="0" smtClean="0"/>
              <a:t> students</a:t>
            </a:r>
            <a:endParaRPr lang="en-US" dirty="0"/>
          </a:p>
        </p:txBody>
      </p:sp>
      <p:sp>
        <p:nvSpPr>
          <p:cNvPr id="6" name="AutoShape 2" descr="http://images.clipartpanda.com/open-clipart-pT5aRaAT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open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open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0" descr="open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2" descr="open clip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8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2" y="184999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2" y="2841010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709" y="380003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4" y="380003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552" y="5598372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ttp://content.mycutegraphics.com/graphics/book/green-book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85" b="-5577"/>
          <a:stretch/>
        </p:blipFill>
        <p:spPr bwMode="auto">
          <a:xfrm>
            <a:off x="8742219" y="2882880"/>
            <a:ext cx="692726" cy="46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307975" y="3286104"/>
            <a:ext cx="1756352" cy="6347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37376" y="1771171"/>
            <a:ext cx="1756352" cy="6347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064327" y="2259119"/>
            <a:ext cx="4873049" cy="11637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0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4" y="0"/>
            <a:ext cx="10515600" cy="858982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858982"/>
            <a:ext cx="4710544" cy="5652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Gayle started to make this picture graph, but she did not finish.  Use the information below to help her finish her picture graph.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4 students like science best.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6 students like PE best.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8 students like math best.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20 students participated in the survey.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0083"/>
              </p:ext>
            </p:extLst>
          </p:nvPr>
        </p:nvGraphicFramePr>
        <p:xfrm>
          <a:off x="5237019" y="472713"/>
          <a:ext cx="6414654" cy="4958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381"/>
                <a:gridCol w="4641273"/>
              </a:tblGrid>
              <a:tr h="5901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Favorite Subjects in Ms. </a:t>
                      </a:r>
                      <a:r>
                        <a:rPr lang="en-US" sz="2400" b="1" u="none" dirty="0" err="1" smtClean="0"/>
                        <a:t>Yurick’s</a:t>
                      </a:r>
                      <a:r>
                        <a:rPr lang="en-US" sz="2400" b="1" u="none" dirty="0" smtClean="0"/>
                        <a:t> class</a:t>
                      </a:r>
                      <a:endParaRPr lang="en-US" sz="24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27922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Subject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Number</a:t>
                      </a:r>
                      <a:r>
                        <a:rPr lang="en-US" sz="2400" u="none" baseline="0" dirty="0" smtClean="0"/>
                        <a:t> of Students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Science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P.E.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Reading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?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5458691"/>
            <a:ext cx="556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Key: Each                                =  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students</a:t>
            </a:r>
            <a:endParaRPr lang="en-US" dirty="0"/>
          </a:p>
        </p:txBody>
      </p:sp>
      <p:sp>
        <p:nvSpPr>
          <p:cNvPr id="6" name="AutoShape 2" descr="http://images.clipartpanda.com/open-clipart-pT5aRaAT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open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open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0" descr="open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2" descr="open clip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8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2" y="184999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2" y="2841010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709" y="380003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4" y="380003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552" y="5598372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ttp://content.mycutegraphics.com/graphics/book/green-boo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85" b="-5577"/>
          <a:stretch/>
        </p:blipFill>
        <p:spPr bwMode="auto">
          <a:xfrm>
            <a:off x="8742219" y="2882880"/>
            <a:ext cx="692726" cy="46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47690" y="16108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91468" y="253420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73748" y="256990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09927" y="347328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97028" y="354454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29531" y="27680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29531" y="373019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639103" y="271985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110644" y="25987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183580" y="368530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503159" y="354265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5114" y="5751078"/>
            <a:ext cx="24160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+ 6 + 8 = 18</a:t>
            </a:r>
          </a:p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 + ___ = 20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155574" y="5336426"/>
            <a:ext cx="2088861" cy="6347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87395"/>
              </p:ext>
            </p:extLst>
          </p:nvPr>
        </p:nvGraphicFramePr>
        <p:xfrm>
          <a:off x="462166" y="1981656"/>
          <a:ext cx="4594860" cy="4364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00"/>
                <a:gridCol w="1737360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Favorite</a:t>
                      </a:r>
                      <a:r>
                        <a:rPr lang="en-US" sz="2000" b="1" u="none" baseline="0" dirty="0" smtClean="0"/>
                        <a:t> Ice </a:t>
                      </a:r>
                      <a:r>
                        <a:rPr lang="en-US" sz="2000" b="1" u="none" baseline="0" dirty="0" smtClean="0"/>
                        <a:t>Cream in Ms. Smith’s Class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Ice Cream Flavor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Students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Vanilla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Strawberry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Chocolate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Cookies and Cream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455" y="661012"/>
            <a:ext cx="4891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a frequency table.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7455" y="1199003"/>
            <a:ext cx="4891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can be turned into a picture graph.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704638"/>
              </p:ext>
            </p:extLst>
          </p:nvPr>
        </p:nvGraphicFramePr>
        <p:xfrm>
          <a:off x="5704358" y="1384911"/>
          <a:ext cx="5808268" cy="523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061"/>
                <a:gridCol w="4054207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Favorite</a:t>
                      </a:r>
                      <a:r>
                        <a:rPr lang="en-US" sz="2400" b="1" u="none" baseline="0" dirty="0" smtClean="0"/>
                        <a:t> Ice Cream in Ms. Smith’s Class</a:t>
                      </a:r>
                      <a:endParaRPr lang="en-US" sz="2400" b="1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Ice Cream Flavor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Students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Vanilla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Strawberry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Chocolate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Cookies and Cream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        = 2 students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91960" y="2637228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173826" y="5808249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086705" y="2637229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581451" y="2637228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91961" y="3413391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058536" y="3413391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28439" y="4189553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995014" y="4189553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48116" y="5032087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2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4" y="0"/>
            <a:ext cx="10515600" cy="858982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858982"/>
            <a:ext cx="4710544" cy="5652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Gayle started to make this picture graph, but she did not finish.  Use the information below to help her finish her picture graph.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4 students like science best.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6 students like PE best.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8 students like math best.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20 students participated in the survey.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61367"/>
              </p:ext>
            </p:extLst>
          </p:nvPr>
        </p:nvGraphicFramePr>
        <p:xfrm>
          <a:off x="5237019" y="472713"/>
          <a:ext cx="6414654" cy="4958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3381"/>
                <a:gridCol w="4641273"/>
              </a:tblGrid>
              <a:tr h="5901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Favorite Subjects in Ms. </a:t>
                      </a:r>
                      <a:r>
                        <a:rPr lang="en-US" sz="2400" b="1" u="none" dirty="0" err="1" smtClean="0"/>
                        <a:t>Yurick’s</a:t>
                      </a:r>
                      <a:r>
                        <a:rPr lang="en-US" sz="2400" b="1" u="none" dirty="0" smtClean="0"/>
                        <a:t> class</a:t>
                      </a:r>
                      <a:endParaRPr lang="en-US" sz="24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27922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Subject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Number</a:t>
                      </a:r>
                      <a:r>
                        <a:rPr lang="en-US" sz="2400" u="none" baseline="0" dirty="0" smtClean="0"/>
                        <a:t> of Students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Science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P.E.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9600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Reading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5458691"/>
            <a:ext cx="556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Key: Each                                =  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students</a:t>
            </a:r>
            <a:endParaRPr lang="en-US" dirty="0"/>
          </a:p>
        </p:txBody>
      </p:sp>
      <p:sp>
        <p:nvSpPr>
          <p:cNvPr id="6" name="AutoShape 2" descr="http://images.clipartpanda.com/open-clipart-pT5aRaAT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open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open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0" descr="open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2" descr="open clip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8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2" y="184999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412" y="2841010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709" y="380003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4" y="3800036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http://content.mycutegraphics.com/graphics/book/green-boo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552" y="5598372"/>
            <a:ext cx="1382280" cy="4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ttp://content.mycutegraphics.com/graphics/book/green-boo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85" b="-5577"/>
          <a:stretch/>
        </p:blipFill>
        <p:spPr bwMode="auto">
          <a:xfrm>
            <a:off x="8742219" y="2882880"/>
            <a:ext cx="692726" cy="46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47690" y="16108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91468" y="253420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73748" y="256990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09927" y="347328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97028" y="354454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29531" y="27680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29531" y="373019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639103" y="2719853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110644" y="25987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183580" y="368530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503159" y="354265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5114" y="5751078"/>
            <a:ext cx="24160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+ 6 + 8 = 18</a:t>
            </a:r>
          </a:p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 + ___ = 20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155574" y="5336426"/>
            <a:ext cx="2088861" cy="6347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4" descr="http://content.mycutegraphics.com/graphics/book/green-boo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85" b="-5577"/>
          <a:stretch/>
        </p:blipFill>
        <p:spPr bwMode="auto">
          <a:xfrm>
            <a:off x="7180478" y="4752800"/>
            <a:ext cx="692726" cy="46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7309126" y="452542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46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4" y="0"/>
            <a:ext cx="10515600" cy="858982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858983"/>
            <a:ext cx="6192981" cy="4987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If you were going to make a picture graph of the following data, what would be an appropriate key?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6" name="AutoShape 2" descr="http://images.clipartpanda.com/open-clipart-pT5aRaAT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open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open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0" descr="open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2" descr="open clip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86816"/>
              </p:ext>
            </p:extLst>
          </p:nvPr>
        </p:nvGraphicFramePr>
        <p:xfrm>
          <a:off x="6567055" y="1518121"/>
          <a:ext cx="4752110" cy="408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8172"/>
                <a:gridCol w="2813938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Drinks</a:t>
                      </a:r>
                      <a:r>
                        <a:rPr lang="en-US" sz="2000" b="1" u="none" baseline="0" dirty="0" smtClean="0"/>
                        <a:t> Needed for a Party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Drink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Drinks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Fruit Punch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Water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Lemonade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Chocolate Milk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14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2775" y="5846619"/>
            <a:ext cx="11018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Each symbol could represent 2 drinks.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8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4" y="0"/>
            <a:ext cx="10515600" cy="858982"/>
          </a:xfrm>
        </p:spPr>
        <p:txBody>
          <a:bodyPr/>
          <a:lstStyle/>
          <a:p>
            <a:r>
              <a:rPr lang="en-US" dirty="0" smtClean="0"/>
              <a:t>BONUS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717963"/>
            <a:ext cx="6192981" cy="4128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Then, how many symbols would you use for each type of drink?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6" name="AutoShape 2" descr="http://images.clipartpanda.com/open-clipart-pT5aRaATB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open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8" descr="open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0" descr="open clipa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2" descr="open clip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86816"/>
              </p:ext>
            </p:extLst>
          </p:nvPr>
        </p:nvGraphicFramePr>
        <p:xfrm>
          <a:off x="6567055" y="1518121"/>
          <a:ext cx="4752110" cy="40899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8172"/>
                <a:gridCol w="2813938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Drinks</a:t>
                      </a:r>
                      <a:r>
                        <a:rPr lang="en-US" sz="2000" b="1" u="none" baseline="0" dirty="0" smtClean="0"/>
                        <a:t> Needed for a Party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Drink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Drinks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Fruit Punch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Water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Lemonade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Chocolate Milk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14</a:t>
                      </a:r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2775" y="5846619"/>
            <a:ext cx="11018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Each symbol could represent 2 drinks.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17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87395"/>
              </p:ext>
            </p:extLst>
          </p:nvPr>
        </p:nvGraphicFramePr>
        <p:xfrm>
          <a:off x="462166" y="1981656"/>
          <a:ext cx="4594860" cy="4364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00"/>
                <a:gridCol w="1737360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Favorite</a:t>
                      </a:r>
                      <a:r>
                        <a:rPr lang="en-US" sz="2000" b="1" u="none" baseline="0" dirty="0" smtClean="0"/>
                        <a:t> Ice </a:t>
                      </a:r>
                      <a:r>
                        <a:rPr lang="en-US" sz="2000" b="1" u="none" baseline="0" dirty="0" smtClean="0"/>
                        <a:t>Cream in Ms. Smith’s Class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Ice Cream Flavor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Students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Vanilla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Strawberry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Chocolate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Cookies and Cream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329" y="203812"/>
            <a:ext cx="1151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do you notice about the picture graph?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05014"/>
              </p:ext>
            </p:extLst>
          </p:nvPr>
        </p:nvGraphicFramePr>
        <p:xfrm>
          <a:off x="5704358" y="1384911"/>
          <a:ext cx="5808268" cy="523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061"/>
                <a:gridCol w="4054207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Favorite</a:t>
                      </a:r>
                      <a:r>
                        <a:rPr lang="en-US" sz="2400" b="1" u="none" baseline="0" dirty="0" smtClean="0"/>
                        <a:t> Ice Cream in Ms. Smith’s Class</a:t>
                      </a:r>
                      <a:endParaRPr lang="en-US" sz="2400" b="1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Ice Cream Flavor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Students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Vanilla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Strawberry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Chocolate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Cookies and Cream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        = 2 students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91960" y="2637228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173826" y="5808249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086705" y="2637229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581451" y="2637228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91961" y="3413391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8058536" y="3413391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28439" y="4189553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995014" y="4189553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clker.com/cliparts/k/j/Z/f/g/C/ice-cream-cone-outline-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216">
            <a:off x="7548116" y="5032087"/>
            <a:ext cx="593572" cy="81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884" y="258433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15629" y="25842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38542" y="258427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65472" y="273537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70512" y="273066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234389" y="2753555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24239" y="258427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70163" y="3283552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40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02650" y="57553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6831874" y="5872887"/>
            <a:ext cx="3618412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77040" y="336049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87460" y="336154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08319" y="353750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36870" y="354743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936615" y="338989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7645" y="4050081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40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46828" y="415146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57248" y="415251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78107" y="432848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06658" y="433841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906403" y="41808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67645" y="4829673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40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581456" y="497965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67645" y="5621235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40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62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20" grpId="0"/>
      <p:bldP spid="3" grpId="0"/>
      <p:bldP spid="21" grpId="0"/>
      <p:bldP spid="22" grpId="0"/>
      <p:bldP spid="23" grpId="0"/>
      <p:bldP spid="24" grpId="0"/>
      <p:bldP spid="25" grpId="0"/>
      <p:bldP spid="4" grpId="0" animBg="1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make a frequency table from a picture graph.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58609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59907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63" y="2281647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6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make a frequency table from a picture graph.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87179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59907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54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make a frequency table from a picture graph.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15020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4908451" y="2907329"/>
            <a:ext cx="682451" cy="9179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47363" y="2927714"/>
            <a:ext cx="242969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is NOT a whole book; it is half a book.  So, what is HALF of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make a frequency table from a picture graph.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42271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68672" y="290191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12333" y="30711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64223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90394" y="30974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0527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83418" y="2913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87510" y="32623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3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make a frequency table from a picture graph.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99707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68672" y="290191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12333" y="30711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64223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90394" y="30974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0527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83418" y="2913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87510" y="32623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9854" y="370037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42672" y="37096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04372" y="36909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94522" y="390296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41554" y="389861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30286" y="389327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67049" y="37185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79390" y="40292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3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62701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Let’s make a frequency table from a picture graph.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23879"/>
              </p:ext>
            </p:extLst>
          </p:nvPr>
        </p:nvGraphicFramePr>
        <p:xfrm>
          <a:off x="7986372" y="1628958"/>
          <a:ext cx="3665697" cy="404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286"/>
                <a:gridCol w="2179411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noFill/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5722"/>
              </p:ext>
            </p:extLst>
          </p:nvPr>
        </p:nvGraphicFramePr>
        <p:xfrm>
          <a:off x="366371" y="1284969"/>
          <a:ext cx="6648382" cy="482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5639"/>
                <a:gridCol w="3952743"/>
              </a:tblGrid>
              <a:tr h="4777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/>
                        <a:t>Books</a:t>
                      </a:r>
                      <a:r>
                        <a:rPr lang="en-US" sz="2000" b="1" u="none" baseline="0" dirty="0" smtClean="0"/>
                        <a:t> Sharon Read</a:t>
                      </a:r>
                      <a:endParaRPr lang="en-US" sz="2000" b="1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7440">
                <a:tc>
                  <a:txBody>
                    <a:bodyPr/>
                    <a:lstStyle/>
                    <a:p>
                      <a:pPr algn="ctr"/>
                      <a:r>
                        <a:rPr lang="en-US" sz="2400" u="none" dirty="0" smtClean="0"/>
                        <a:t>Month</a:t>
                      </a:r>
                      <a:endParaRPr lang="en-US" sz="24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/>
                        <a:t>Number of Books</a:t>
                      </a:r>
                      <a:endParaRPr lang="en-US" sz="200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  <a:tr h="777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Key: Each =          2 books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628" y="5381898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226858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03548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3825241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648" y="4592139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56" y="228192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1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62" y="3025415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3815174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freeclipartnow.com/d/10995-1/book-blu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74" y="4570642"/>
            <a:ext cx="540980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5033533" y="3024873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freeclipartnow.com/d/10995-1/book-blue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DF9"/>
              </a:clrFrom>
              <a:clrTo>
                <a:srgbClr val="FE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2" r="47745"/>
          <a:stretch/>
        </p:blipFill>
        <p:spPr bwMode="auto">
          <a:xfrm>
            <a:off x="4394562" y="4570642"/>
            <a:ext cx="295472" cy="6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1830421" y="5403395"/>
            <a:ext cx="3760481" cy="688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06186" y="213961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73911" y="213471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15736" y="2303992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09879" y="229964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0590" y="21429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79390" y="249543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5880" y="290732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88010" y="288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0217" y="288813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68672" y="290191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12333" y="30711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64223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90394" y="3097424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0527" y="308303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83418" y="2913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287510" y="326233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19854" y="370037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42672" y="370961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04372" y="36909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94522" y="3902961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41554" y="3898610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30286" y="389327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267049" y="37185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279390" y="402923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8152" y="44540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51760" y="446020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22635" y="446705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75316" y="4656939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22348" y="465258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11080" y="4647257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47718" y="449791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287510" y="481899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597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397&quot;&gt;&lt;object type=&quot;3&quot; unique_id=&quot;10398&quot;&gt;&lt;property id=&quot;20148&quot; value=&quot;5&quot;/&gt;&lt;property id=&quot;20300&quot; value=&quot;Slide 1 - &amp;quot;Make and Use Picture Graphs&amp;quot;&quot;/&gt;&lt;property id=&quot;20307&quot; value=&quot;257&quot;/&gt;&lt;/object&gt;&lt;object type=&quot;3&quot; unique_id=&quot;10399&quot;&gt;&lt;property id=&quot;20148&quot; value=&quot;5&quot;/&gt;&lt;property id=&quot;20300&quot; value=&quot;Slide 2&quot;/&gt;&lt;property id=&quot;20307&quot; value=&quot;258&quot;/&gt;&lt;/object&gt;&lt;object type=&quot;3&quot; unique_id=&quot;10400&quot;&gt;&lt;property id=&quot;20148&quot; value=&quot;5&quot;/&gt;&lt;property id=&quot;20300&quot; value=&quot;Slide 3&quot;/&gt;&lt;property id=&quot;20307&quot; value=&quot;259&quot;/&gt;&lt;/object&gt;&lt;object type=&quot;3&quot; unique_id=&quot;10476&quot;&gt;&lt;property id=&quot;20148&quot; value=&quot;5&quot;/&gt;&lt;property id=&quot;20300&quot; value=&quot;Slide 4 - &amp;quot;Let’s make a frequency table from a picture graph.&amp;quot;&quot;/&gt;&lt;property id=&quot;20307&quot; value=&quot;260&quot;/&gt;&lt;/object&gt;&lt;object type=&quot;3&quot; unique_id=&quot;10477&quot;&gt;&lt;property id=&quot;20148&quot; value=&quot;5&quot;/&gt;&lt;property id=&quot;20300&quot; value=&quot;Slide 5 - &amp;quot;Let’s make a frequency table from a picture graph.&amp;quot;&quot;/&gt;&lt;property id=&quot;20307&quot; value=&quot;262&quot;/&gt;&lt;/object&gt;&lt;object type=&quot;3&quot; unique_id=&quot;10478&quot;&gt;&lt;property id=&quot;20148&quot; value=&quot;5&quot;/&gt;&lt;property id=&quot;20300&quot; value=&quot;Slide 6 - &amp;quot;Let’s make a frequency table from a picture graph.&amp;quot;&quot;/&gt;&lt;property id=&quot;20307&quot; value=&quot;261&quot;/&gt;&lt;/object&gt;&lt;object type=&quot;3&quot; unique_id=&quot;10479&quot;&gt;&lt;property id=&quot;20148&quot; value=&quot;5&quot;/&gt;&lt;property id=&quot;20300&quot; value=&quot;Slide 7 - &amp;quot;Let’s make a frequency table from a picture graph.&amp;quot;&quot;/&gt;&lt;property id=&quot;20307&quot; value=&quot;263&quot;/&gt;&lt;/object&gt;&lt;object type=&quot;3&quot; unique_id=&quot;10480&quot;&gt;&lt;property id=&quot;20148&quot; value=&quot;5&quot;/&gt;&lt;property id=&quot;20300&quot; value=&quot;Slide 8 - &amp;quot;Let’s make a frequency table from a picture graph.&amp;quot;&quot;/&gt;&lt;property id=&quot;20307&quot; value=&quot;264&quot;/&gt;&lt;/object&gt;&lt;object type=&quot;3&quot; unique_id=&quot;10481&quot;&gt;&lt;property id=&quot;20148&quot; value=&quot;5&quot;/&gt;&lt;property id=&quot;20300&quot; value=&quot;Slide 9 - &amp;quot;Let’s make a frequency table from a picture graph.&amp;quot;&quot;/&gt;&lt;property id=&quot;20307&quot; value=&quot;265&quot;/&gt;&lt;/object&gt;&lt;object type=&quot;3&quot; unique_id=&quot;10482&quot;&gt;&lt;property id=&quot;20148&quot; value=&quot;5&quot;/&gt;&lt;property id=&quot;20300&quot; value=&quot;Slide 10 - &amp;quot;How many books did Sharon read from May to August?&amp;quot;&quot;/&gt;&lt;property id=&quot;20307&quot; value=&quot;266&quot;/&gt;&lt;/object&gt;&lt;object type=&quot;3&quot; unique_id=&quot;10483&quot;&gt;&lt;property id=&quot;20148&quot; value=&quot;5&quot;/&gt;&lt;property id=&quot;20300&quot; value=&quot;Slide 11 - &amp;quot;When did Sharon read the most books?&amp;quot;&quot;/&gt;&lt;property id=&quot;20307&quot; value=&quot;267&quot;/&gt;&lt;/object&gt;&lt;object type=&quot;3&quot; unique_id=&quot;10484&quot;&gt;&lt;property id=&quot;20148&quot; value=&quot;5&quot;/&gt;&lt;property id=&quot;20300&quot; value=&quot;Slide 12 - &amp;quot;How many more books did Sharon read in July than May?&amp;quot;&quot;/&gt;&lt;property id=&quot;20307&quot; value=&quot;268&quot;/&gt;&lt;/object&gt;&lt;object type=&quot;3&quot; unique_id=&quot;10727&quot;&gt;&lt;property id=&quot;20148&quot; value=&quot;5&quot;/&gt;&lt;property id=&quot;20300&quot; value=&quot;Slide 13 - &amp;quot;A key is used so that the graph isn’t too big.&amp;quot;&quot;/&gt;&lt;property id=&quot;20307&quot; value=&quot;269&quot;/&gt;&lt;/object&gt;&lt;object type=&quot;3&quot; unique_id=&quot;10728&quot;&gt;&lt;property id=&quot;20148&quot; value=&quot;5&quot;/&gt;&lt;property id=&quot;20300&quot; value=&quot;Slide 14 - &amp;quot;A key is used so that the graph isn’t too big.&amp;quot;&quot;/&gt;&lt;property id=&quot;20307&quot; value=&quot;270&quot;/&gt;&lt;/object&gt;&lt;object type=&quot;3&quot; unique_id=&quot;10729&quot;&gt;&lt;property id=&quot;20148&quot; value=&quot;5&quot;/&gt;&lt;property id=&quot;20300&quot; value=&quot;Slide 15 - &amp;quot;Now the graph is a little easier to read and interpret.&amp;quot;&quot;/&gt;&lt;property id=&quot;20307&quot; value=&quot;271&quot;/&gt;&lt;/object&gt;&lt;object type=&quot;3&quot; unique_id=&quot;10730&quot;&gt;&lt;property id=&quot;20148&quot; value=&quot;5&quot;/&gt;&lt;property id=&quot;20300&quot; value=&quot;Slide 16 - &amp;quot;Your Turn&amp;quot;&quot;/&gt;&lt;property id=&quot;20307&quot; value=&quot;272&quot;/&gt;&lt;/object&gt;&lt;object type=&quot;3&quot; unique_id=&quot;10731&quot;&gt;&lt;property id=&quot;20148&quot; value=&quot;5&quot;/&gt;&lt;property id=&quot;20300&quot; value=&quot;Slide 17 - &amp;quot;Wrap-Up&amp;quot;&quot;/&gt;&lt;property id=&quot;20307&quot; value=&quot;273&quot;/&gt;&lt;/object&gt;&lt;object type=&quot;3&quot; unique_id=&quot;10732&quot;&gt;&lt;property id=&quot;20148&quot; value=&quot;5&quot;/&gt;&lt;property id=&quot;20300&quot; value=&quot;Slide 18 - &amp;quot;BONUS QUESTIONS&amp;quot;&quot;/&gt;&lt;property id=&quot;20307&quot; value=&quot;274&quot;/&gt;&lt;/object&gt;&lt;object type=&quot;3&quot; unique_id=&quot;10733&quot;&gt;&lt;property id=&quot;20148&quot; value=&quot;5&quot;/&gt;&lt;property id=&quot;20300&quot; value=&quot;Slide 19 - &amp;quot;BONUS QUESTIONS&amp;quot;&quot;/&gt;&lt;property id=&quot;20307&quot; value=&quot;275&quot;/&gt;&lt;/object&gt;&lt;object type=&quot;3&quot; unique_id=&quot;10734&quot;&gt;&lt;property id=&quot;20148&quot; value=&quot;5&quot;/&gt;&lt;property id=&quot;20300&quot; value=&quot;Slide 20 - &amp;quot;BONUS QUESTIONS&amp;quot;&quot;/&gt;&lt;property id=&quot;20307&quot; value=&quot;276&quot;/&gt;&lt;/object&gt;&lt;object type=&quot;3&quot; unique_id=&quot;10735&quot;&gt;&lt;property id=&quot;20148&quot; value=&quot;5&quot;/&gt;&lt;property id=&quot;20300&quot; value=&quot;Slide 21 - &amp;quot;BONUS QUESTIONS&amp;quot;&quot;/&gt;&lt;property id=&quot;20307&quot; value=&quot;277&quot;/&gt;&lt;/object&gt;&lt;object type=&quot;3&quot; unique_id=&quot;10736&quot;&gt;&lt;property id=&quot;20148&quot; value=&quot;5&quot;/&gt;&lt;property id=&quot;20300&quot; value=&quot;Slide 22 - &amp;quot;BONUS QUESTIONS&amp;quot;&quot;/&gt;&lt;property id=&quot;20307&quot; value=&quot;278&quot;/&gt;&lt;/object&gt;&lt;/object&gt;&lt;object type=&quot;8&quot; unique_id=&quot;1040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1499</Words>
  <Application>Microsoft Office PowerPoint</Application>
  <PresentationFormat>Widescreen</PresentationFormat>
  <Paragraphs>596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Make and Use Picture Graphs</vt:lpstr>
      <vt:lpstr>PowerPoint Presentation</vt:lpstr>
      <vt:lpstr>PowerPoint Presentation</vt:lpstr>
      <vt:lpstr>Let’s make a frequency table from a picture graph.</vt:lpstr>
      <vt:lpstr>Let’s make a frequency table from a picture graph.</vt:lpstr>
      <vt:lpstr>Let’s make a frequency table from a picture graph.</vt:lpstr>
      <vt:lpstr>Let’s make a frequency table from a picture graph.</vt:lpstr>
      <vt:lpstr>Let’s make a frequency table from a picture graph.</vt:lpstr>
      <vt:lpstr>Let’s make a frequency table from a picture graph.</vt:lpstr>
      <vt:lpstr>How many books did Sharon read from May to August?</vt:lpstr>
      <vt:lpstr>When did Sharon read the most books?</vt:lpstr>
      <vt:lpstr>How many more books did Sharon read in July than May?</vt:lpstr>
      <vt:lpstr>A key is used so that the graph isn’t too big.</vt:lpstr>
      <vt:lpstr>A key is used so that the graph isn’t too big.</vt:lpstr>
      <vt:lpstr>Now the graph is a little easier to read and interpret.</vt:lpstr>
      <vt:lpstr>Your Turn</vt:lpstr>
      <vt:lpstr>Wrap-Up</vt:lpstr>
      <vt:lpstr>BONUS QUESTIONS</vt:lpstr>
      <vt:lpstr>BONUS QUESTIONS</vt:lpstr>
      <vt:lpstr>BONUS QUESTIONS</vt:lpstr>
      <vt:lpstr>BONUS QUESTIONS</vt:lpstr>
      <vt:lpstr>BONUS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and Use Picture Graphs</dc:title>
  <dc:creator>Loryn Lenartowicz</dc:creator>
  <cp:lastModifiedBy>Loryn Lenartowicz</cp:lastModifiedBy>
  <cp:revision>22</cp:revision>
  <dcterms:created xsi:type="dcterms:W3CDTF">2015-07-09T11:36:33Z</dcterms:created>
  <dcterms:modified xsi:type="dcterms:W3CDTF">2015-07-09T19:49:32Z</dcterms:modified>
</cp:coreProperties>
</file>