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71843" autoAdjust="0"/>
  </p:normalViewPr>
  <p:slideViewPr>
    <p:cSldViewPr snapToGrid="0">
      <p:cViewPr varScale="1">
        <p:scale>
          <a:sx n="62" d="100"/>
          <a:sy n="62" d="100"/>
        </p:scale>
        <p:origin x="4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C52B-BD28-40BD-9273-75C535D781D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F71D-6273-4A3E-A375-B71C2FCA2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C52B-BD28-40BD-9273-75C535D781D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F71D-6273-4A3E-A375-B71C2FCA2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C52B-BD28-40BD-9273-75C535D781D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F71D-6273-4A3E-A375-B71C2FCA2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2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C52B-BD28-40BD-9273-75C535D781D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F71D-6273-4A3E-A375-B71C2FCA2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8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C52B-BD28-40BD-9273-75C535D781D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F71D-6273-4A3E-A375-B71C2FCA2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5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C52B-BD28-40BD-9273-75C535D781D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F71D-6273-4A3E-A375-B71C2FCA2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4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C52B-BD28-40BD-9273-75C535D781D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F71D-6273-4A3E-A375-B71C2FCA2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9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C52B-BD28-40BD-9273-75C535D781D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F71D-6273-4A3E-A375-B71C2FCA2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0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C52B-BD28-40BD-9273-75C535D781D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F71D-6273-4A3E-A375-B71C2FCA2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C52B-BD28-40BD-9273-75C535D781D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F71D-6273-4A3E-A375-B71C2FCA2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5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C52B-BD28-40BD-9273-75C535D781D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F71D-6273-4A3E-A375-B71C2FCA2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4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C52B-BD28-40BD-9273-75C535D781D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DF71D-6273-4A3E-A375-B71C2FCA2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4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and Use Line Plots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Unit: Represent and Interpret Data</a:t>
            </a:r>
          </a:p>
          <a:p>
            <a:r>
              <a:rPr lang="en-US" dirty="0" smtClean="0"/>
              <a:t>MAFS.3.MD.2.4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I can make, read, and interpret a line plot.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50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another line plot.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966638"/>
              </p:ext>
            </p:extLst>
          </p:nvPr>
        </p:nvGraphicFramePr>
        <p:xfrm>
          <a:off x="838200" y="2084734"/>
          <a:ext cx="5418664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49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51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52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56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729343" y="4667793"/>
            <a:ext cx="561702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84365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72344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45080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22172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90554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33851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13120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23257" y="5203372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fast 3</a:t>
            </a:r>
            <a:r>
              <a:rPr lang="en-US" baseline="30000" dirty="0" smtClean="0"/>
              <a:t>rd</a:t>
            </a:r>
            <a:r>
              <a:rPr lang="en-US" dirty="0" smtClean="0"/>
              <a:t> grade students run 200 yards </a:t>
            </a:r>
            <a:br>
              <a:rPr lang="en-US" dirty="0" smtClean="0"/>
            </a:br>
            <a:r>
              <a:rPr lang="en-US" dirty="0" smtClean="0"/>
              <a:t>(in seconds)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48995" y="1853138"/>
            <a:ext cx="4389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How many seconds did it take most students to run 200 yards?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70757" y="3400583"/>
            <a:ext cx="3345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CC66FF"/>
                </a:solidFill>
                <a:effectLst/>
              </a:rPr>
              <a:t>51 seconds</a:t>
            </a:r>
            <a:endParaRPr lang="en-US" sz="5400" b="1" cap="none" spc="0" dirty="0">
              <a:ln w="222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CC66FF"/>
              </a:solidFill>
              <a:effectLst/>
            </a:endParaRPr>
          </a:p>
        </p:txBody>
      </p:sp>
      <p:sp>
        <p:nvSpPr>
          <p:cNvPr id="3" name="Oval 2"/>
          <p:cNvSpPr/>
          <p:nvPr/>
        </p:nvSpPr>
        <p:spPr>
          <a:xfrm>
            <a:off x="2194560" y="2139181"/>
            <a:ext cx="594361" cy="3064192"/>
          </a:xfrm>
          <a:prstGeom prst="ellipse">
            <a:avLst/>
          </a:prstGeom>
          <a:noFill/>
          <a:ln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6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8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another line plot.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966638"/>
              </p:ext>
            </p:extLst>
          </p:nvPr>
        </p:nvGraphicFramePr>
        <p:xfrm>
          <a:off x="838200" y="2084734"/>
          <a:ext cx="5418664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49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51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52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56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729343" y="4667793"/>
            <a:ext cx="561702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84365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72344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45080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22172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90554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33851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13120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23257" y="5203372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fast 3</a:t>
            </a:r>
            <a:r>
              <a:rPr lang="en-US" baseline="30000" dirty="0" smtClean="0"/>
              <a:t>rd</a:t>
            </a:r>
            <a:r>
              <a:rPr lang="en-US" dirty="0" smtClean="0"/>
              <a:t> grade students run 200 yards </a:t>
            </a:r>
            <a:br>
              <a:rPr lang="en-US" dirty="0" smtClean="0"/>
            </a:br>
            <a:r>
              <a:rPr lang="en-US" dirty="0" smtClean="0"/>
              <a:t>(in seconds)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48995" y="1853138"/>
            <a:ext cx="4389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How many students took </a:t>
            </a:r>
            <a:r>
              <a:rPr lang="en-US" sz="2800" b="1" i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over 52 seconds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to run 200 yards?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56295" y="3400583"/>
            <a:ext cx="3174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CC66FF"/>
                </a:solidFill>
                <a:effectLst/>
              </a:rPr>
              <a:t>4 students</a:t>
            </a:r>
            <a:endParaRPr lang="en-US" sz="5400" b="1" cap="none" spc="0" dirty="0">
              <a:ln w="222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CC66FF"/>
              </a:solidFill>
              <a:effectLst/>
            </a:endParaRPr>
          </a:p>
        </p:txBody>
      </p:sp>
      <p:sp>
        <p:nvSpPr>
          <p:cNvPr id="3" name="Oval 2"/>
          <p:cNvSpPr/>
          <p:nvPr/>
        </p:nvSpPr>
        <p:spPr>
          <a:xfrm>
            <a:off x="3513909" y="3400583"/>
            <a:ext cx="2993570" cy="2059691"/>
          </a:xfrm>
          <a:prstGeom prst="ellipse">
            <a:avLst/>
          </a:prstGeom>
          <a:noFill/>
          <a:ln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8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line plot from a frequency table.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315555"/>
              </p:ext>
            </p:extLst>
          </p:nvPr>
        </p:nvGraphicFramePr>
        <p:xfrm>
          <a:off x="838200" y="1690688"/>
          <a:ext cx="3741786" cy="378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0893"/>
                <a:gridCol w="187089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many siblings students</a:t>
                      </a:r>
                      <a:r>
                        <a:rPr lang="en-US" baseline="0" dirty="0" smtClean="0"/>
                        <a:t> in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Ms. O’s class have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Siblings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Students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45231"/>
              </p:ext>
            </p:extLst>
          </p:nvPr>
        </p:nvGraphicFramePr>
        <p:xfrm>
          <a:off x="5935136" y="2032483"/>
          <a:ext cx="4741331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5787933" y="4569823"/>
            <a:ext cx="4962797" cy="435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70171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45086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17823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07977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02485" y="449688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644742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332719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21530" y="5007429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many siblings students in Ms. O’s class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line plot from a frequency table.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326509"/>
              </p:ext>
            </p:extLst>
          </p:nvPr>
        </p:nvGraphicFramePr>
        <p:xfrm>
          <a:off x="838200" y="1690688"/>
          <a:ext cx="3741786" cy="378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0893"/>
                <a:gridCol w="187089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many siblings students</a:t>
                      </a:r>
                      <a:r>
                        <a:rPr lang="en-US" baseline="0" dirty="0" smtClean="0"/>
                        <a:t> in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Ms. O’s class have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Siblings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Students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36922"/>
              </p:ext>
            </p:extLst>
          </p:nvPr>
        </p:nvGraphicFramePr>
        <p:xfrm>
          <a:off x="5935136" y="2032483"/>
          <a:ext cx="4741331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5787933" y="4569823"/>
            <a:ext cx="4962797" cy="435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70171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45086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17823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07977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02485" y="449688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644742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332719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21530" y="5007429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many siblings students in Ms. O’s class have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25782" y="375317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25782" y="33546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25781" y="296820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43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line plot from a frequency table.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876701"/>
              </p:ext>
            </p:extLst>
          </p:nvPr>
        </p:nvGraphicFramePr>
        <p:xfrm>
          <a:off x="838200" y="1690688"/>
          <a:ext cx="3741786" cy="378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0893"/>
                <a:gridCol w="187089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many siblings students</a:t>
                      </a:r>
                      <a:r>
                        <a:rPr lang="en-US" baseline="0" dirty="0" smtClean="0"/>
                        <a:t> in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Ms. O’s class have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Siblings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Students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36922"/>
              </p:ext>
            </p:extLst>
          </p:nvPr>
        </p:nvGraphicFramePr>
        <p:xfrm>
          <a:off x="5935136" y="2032483"/>
          <a:ext cx="4741331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5787933" y="4569823"/>
            <a:ext cx="4962797" cy="435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70171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45086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17823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07977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02485" y="449688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644742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332719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21530" y="5007429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many siblings students in Ms. O’s class have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25782" y="375317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25782" y="33546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25781" y="296820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08579" y="375317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8579" y="33546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8578" y="296820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08579" y="259251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8579" y="2193984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08578" y="180754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02872" y="143091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485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line plot from a frequency table.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177302"/>
              </p:ext>
            </p:extLst>
          </p:nvPr>
        </p:nvGraphicFramePr>
        <p:xfrm>
          <a:off x="838200" y="1690688"/>
          <a:ext cx="3741786" cy="378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0893"/>
                <a:gridCol w="187089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many siblings students</a:t>
                      </a:r>
                      <a:r>
                        <a:rPr lang="en-US" baseline="0" dirty="0" smtClean="0"/>
                        <a:t> in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Ms. O’s class have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Siblings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Students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36922"/>
              </p:ext>
            </p:extLst>
          </p:nvPr>
        </p:nvGraphicFramePr>
        <p:xfrm>
          <a:off x="5935136" y="2032483"/>
          <a:ext cx="4741331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5787933" y="4569823"/>
            <a:ext cx="4962797" cy="435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70171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45086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17823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07977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02485" y="449688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644742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332719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21530" y="5007429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many siblings students in Ms. O’s class have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25782" y="375317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25782" y="33546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25781" y="296820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08579" y="375317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8579" y="33546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8578" y="296820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08579" y="259251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8579" y="2193984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08578" y="180754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02872" y="143091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76133" y="378942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76133" y="339090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6132" y="300445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76133" y="2628767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550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line plot from a frequency table.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248530"/>
              </p:ext>
            </p:extLst>
          </p:nvPr>
        </p:nvGraphicFramePr>
        <p:xfrm>
          <a:off x="838200" y="1690688"/>
          <a:ext cx="3741786" cy="378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0893"/>
                <a:gridCol w="187089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many siblings students</a:t>
                      </a:r>
                      <a:r>
                        <a:rPr lang="en-US" baseline="0" dirty="0" smtClean="0"/>
                        <a:t> in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Ms. O’s class have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Siblings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Students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36922"/>
              </p:ext>
            </p:extLst>
          </p:nvPr>
        </p:nvGraphicFramePr>
        <p:xfrm>
          <a:off x="5935136" y="2032483"/>
          <a:ext cx="4741331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5787933" y="4569823"/>
            <a:ext cx="4962797" cy="435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70171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45086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17823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07977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02485" y="449688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644742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332719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21530" y="5007429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many siblings students in Ms. O’s class have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25782" y="375317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25782" y="33546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25781" y="296820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08579" y="375317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8579" y="33546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8578" y="296820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08579" y="259251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8579" y="2193984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08578" y="180754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02872" y="143091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76133" y="378942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76133" y="339090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6132" y="300445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76133" y="2628767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54354" y="378942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54354" y="339090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054353" y="300445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330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line plot from a frequency table.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006164"/>
              </p:ext>
            </p:extLst>
          </p:nvPr>
        </p:nvGraphicFramePr>
        <p:xfrm>
          <a:off x="838200" y="1690688"/>
          <a:ext cx="3741786" cy="378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0893"/>
                <a:gridCol w="187089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many siblings students</a:t>
                      </a:r>
                      <a:r>
                        <a:rPr lang="en-US" baseline="0" dirty="0" smtClean="0"/>
                        <a:t> in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Ms. O’s class have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Siblings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Students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36922"/>
              </p:ext>
            </p:extLst>
          </p:nvPr>
        </p:nvGraphicFramePr>
        <p:xfrm>
          <a:off x="5935136" y="2032483"/>
          <a:ext cx="4741331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5787933" y="4569823"/>
            <a:ext cx="4962797" cy="435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70171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45086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17823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07977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02485" y="449688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644742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332719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21530" y="5007429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many siblings students in Ms. O’s class have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25782" y="375317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25782" y="33546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25781" y="296820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08579" y="375317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8579" y="33546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8578" y="296820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08579" y="259251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8579" y="2193984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08578" y="180754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02872" y="143091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76133" y="378942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76133" y="339090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6132" y="300445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76133" y="2628767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54354" y="378942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54354" y="339090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054353" y="300445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753740" y="3783060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753740" y="340115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413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line plot from a frequency table.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008503"/>
              </p:ext>
            </p:extLst>
          </p:nvPr>
        </p:nvGraphicFramePr>
        <p:xfrm>
          <a:off x="838200" y="1690688"/>
          <a:ext cx="3741786" cy="378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0893"/>
                <a:gridCol w="187089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many siblings students</a:t>
                      </a:r>
                      <a:r>
                        <a:rPr lang="en-US" baseline="0" dirty="0" smtClean="0"/>
                        <a:t> in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Ms. O’s class have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Siblings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Students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36922"/>
              </p:ext>
            </p:extLst>
          </p:nvPr>
        </p:nvGraphicFramePr>
        <p:xfrm>
          <a:off x="5935136" y="2032483"/>
          <a:ext cx="4741331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5787933" y="4569823"/>
            <a:ext cx="4962797" cy="435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70171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45086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17823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07977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02485" y="449688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644742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332719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21530" y="5007429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many siblings students in Ms. O’s class have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25782" y="375317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25782" y="33546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25781" y="296820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08579" y="375317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8579" y="33546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8578" y="296820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08579" y="259251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8579" y="2193984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08578" y="180754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02872" y="143091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76133" y="378942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76133" y="339090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6132" y="300445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76133" y="2628767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54354" y="378942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54354" y="339090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054353" y="300445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753740" y="3783060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753740" y="340115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97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line plot from a frequency table.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798741"/>
              </p:ext>
            </p:extLst>
          </p:nvPr>
        </p:nvGraphicFramePr>
        <p:xfrm>
          <a:off x="838200" y="1690688"/>
          <a:ext cx="3741786" cy="378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0893"/>
                <a:gridCol w="187089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many siblings students</a:t>
                      </a:r>
                      <a:r>
                        <a:rPr lang="en-US" baseline="0" dirty="0" smtClean="0"/>
                        <a:t> in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Ms. O’s class have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Siblings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Students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36922"/>
              </p:ext>
            </p:extLst>
          </p:nvPr>
        </p:nvGraphicFramePr>
        <p:xfrm>
          <a:off x="5935136" y="2032483"/>
          <a:ext cx="4741331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5787933" y="4569823"/>
            <a:ext cx="4962797" cy="435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70171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45086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17823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07977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02485" y="449688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644742" y="448055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332719" y="449144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21530" y="5007429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many siblings students in Ms. O’s class have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25782" y="375317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25782" y="33546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25781" y="296820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08579" y="375317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8579" y="33546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8578" y="2968202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08579" y="259251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8579" y="2193984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08578" y="180754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02872" y="143091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76133" y="378942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76133" y="339090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6132" y="300445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76133" y="2628767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54354" y="378942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54354" y="3390901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054353" y="300445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753740" y="3783060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753740" y="3401158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090505" y="3764145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044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293914"/>
            <a:ext cx="10515600" cy="901020"/>
          </a:xfrm>
        </p:spPr>
        <p:txBody>
          <a:bodyPr/>
          <a:lstStyle/>
          <a:p>
            <a:r>
              <a:rPr lang="en-US" dirty="0" smtClean="0"/>
              <a:t>Line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690688"/>
            <a:ext cx="10874828" cy="7368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A line plot uses marks to record each piece of data above a number line.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49403"/>
              </p:ext>
            </p:extLst>
          </p:nvPr>
        </p:nvGraphicFramePr>
        <p:xfrm>
          <a:off x="442685" y="2581123"/>
          <a:ext cx="5418666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72144" y="5138056"/>
            <a:ext cx="561702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70858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07030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88773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14059" y="504552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17573" y="502919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21087" y="504552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5170" y="5660572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Letters in Our First Names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11274" y="2461603"/>
            <a:ext cx="36027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Each x stands for 1 student.</a:t>
            </a:r>
            <a:endParaRPr lang="en-US" sz="2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43326" y="3266691"/>
            <a:ext cx="60611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So, 2 students have 3 letters in their first name.</a:t>
            </a:r>
            <a:endParaRPr lang="en-US" sz="2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707574" y="3786867"/>
            <a:ext cx="370114" cy="193221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077688" y="3493196"/>
            <a:ext cx="4767940" cy="587342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15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Roll two dice.  </a:t>
            </a:r>
          </a:p>
          <a:p>
            <a:r>
              <a:rPr lang="en-US" dirty="0" smtClean="0"/>
              <a:t>Sum the numbers. </a:t>
            </a:r>
          </a:p>
          <a:p>
            <a:r>
              <a:rPr lang="en-US" dirty="0" smtClean="0"/>
              <a:t>Plot the sum on your line plot.</a:t>
            </a:r>
          </a:p>
          <a:p>
            <a:r>
              <a:rPr lang="en-US" dirty="0" smtClean="0"/>
              <a:t>Repeat for 15 rolls.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Write 3 observations about the data in your line plot.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6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line plots with each other.  How are they alike?</a:t>
            </a:r>
          </a:p>
          <a:p>
            <a:endParaRPr lang="en-US" dirty="0" smtClean="0"/>
          </a:p>
          <a:p>
            <a:r>
              <a:rPr lang="en-US" dirty="0" smtClean="0"/>
              <a:t>Where does most of the data lie?  Why?</a:t>
            </a:r>
          </a:p>
          <a:p>
            <a:endParaRPr lang="en-US" dirty="0" smtClean="0"/>
          </a:p>
          <a:p>
            <a:r>
              <a:rPr lang="en-US" dirty="0" smtClean="0"/>
              <a:t>If you rolled ONE dice (rather than adding two dice) how do you think your line plot would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3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614"/>
            <a:ext cx="10515600" cy="1325563"/>
          </a:xfrm>
        </p:spPr>
        <p:txBody>
          <a:bodyPr/>
          <a:lstStyle/>
          <a:p>
            <a:r>
              <a:rPr lang="en-US" dirty="0" smtClean="0"/>
              <a:t>Bonus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5501640" cy="55473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How many </a:t>
            </a:r>
            <a:r>
              <a:rPr lang="en-US" u="sng" dirty="0" smtClean="0">
                <a:latin typeface="+mj-lt"/>
              </a:rPr>
              <a:t>students</a:t>
            </a:r>
            <a:r>
              <a:rPr lang="en-US" dirty="0" smtClean="0">
                <a:latin typeface="+mj-lt"/>
              </a:rPr>
              <a:t> in Ms. O’s class do not have any siblings?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How many </a:t>
            </a:r>
            <a:r>
              <a:rPr lang="en-US" u="sng" dirty="0" smtClean="0">
                <a:latin typeface="+mj-lt"/>
              </a:rPr>
              <a:t>siblings</a:t>
            </a:r>
            <a:r>
              <a:rPr lang="en-US" dirty="0" smtClean="0">
                <a:latin typeface="+mj-lt"/>
              </a:rPr>
              <a:t> do most students have?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How many students have </a:t>
            </a:r>
            <a:r>
              <a:rPr lang="en-US" u="sng" dirty="0" smtClean="0">
                <a:latin typeface="+mj-lt"/>
              </a:rPr>
              <a:t>3 or more</a:t>
            </a:r>
            <a:r>
              <a:rPr lang="en-US" dirty="0" smtClean="0">
                <a:latin typeface="+mj-lt"/>
              </a:rPr>
              <a:t> siblings?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How many students have </a:t>
            </a:r>
            <a:r>
              <a:rPr lang="en-US" u="sng" dirty="0" smtClean="0">
                <a:latin typeface="+mj-lt"/>
              </a:rPr>
              <a:t>less than 2</a:t>
            </a:r>
            <a:r>
              <a:rPr lang="en-US" dirty="0" smtClean="0">
                <a:latin typeface="+mj-lt"/>
              </a:rPr>
              <a:t> siblings?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8425" y="1781254"/>
            <a:ext cx="5343426" cy="40622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01758" y="1781254"/>
            <a:ext cx="3174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CC66FF"/>
                </a:solidFill>
                <a:effectLst/>
              </a:rPr>
              <a:t>3 </a:t>
            </a:r>
            <a:r>
              <a:rPr lang="en-US" sz="5400" b="1" cap="none" spc="0" dirty="0" smtClean="0">
                <a:ln w="222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CC66FF"/>
                </a:solidFill>
                <a:effectLst/>
              </a:rPr>
              <a:t>students</a:t>
            </a:r>
            <a:endParaRPr lang="en-US" sz="5400" b="1" cap="none" spc="0" dirty="0">
              <a:ln w="222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CC66FF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1758" y="3213218"/>
            <a:ext cx="2550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CC66FF"/>
                </a:solidFill>
                <a:effectLst/>
              </a:rPr>
              <a:t>1 sibling</a:t>
            </a:r>
            <a:endParaRPr lang="en-US" sz="5400" b="1" cap="none" spc="0" dirty="0">
              <a:ln w="222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CC66FF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9848" y="4645182"/>
            <a:ext cx="3174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CC66FF"/>
                </a:solidFill>
                <a:effectLst/>
              </a:rPr>
              <a:t>6 students</a:t>
            </a:r>
            <a:endParaRPr lang="en-US" sz="5400" b="1" cap="none" spc="0" dirty="0">
              <a:ln w="222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CC66FF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9019" y="5767030"/>
            <a:ext cx="3525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CC66FF"/>
                </a:solidFill>
                <a:effectLst/>
              </a:rPr>
              <a:t>10 students</a:t>
            </a:r>
            <a:endParaRPr lang="en-US" sz="5400" b="1" cap="none" spc="0" dirty="0">
              <a:ln w="222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CC66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790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293914"/>
            <a:ext cx="10515600" cy="901020"/>
          </a:xfrm>
        </p:spPr>
        <p:txBody>
          <a:bodyPr/>
          <a:lstStyle/>
          <a:p>
            <a:r>
              <a:rPr lang="en-US" dirty="0" smtClean="0"/>
              <a:t>Line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690688"/>
            <a:ext cx="10874828" cy="7368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A line plot uses marks to record each piece of data above a number line.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49403"/>
              </p:ext>
            </p:extLst>
          </p:nvPr>
        </p:nvGraphicFramePr>
        <p:xfrm>
          <a:off x="442685" y="2581123"/>
          <a:ext cx="5418666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72144" y="5138056"/>
            <a:ext cx="561702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70858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07030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88773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14059" y="504552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17573" y="502919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21087" y="504552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5170" y="5660572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Letters in Our First Names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80313" y="2427514"/>
            <a:ext cx="621574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How many </a:t>
            </a:r>
            <a:r>
              <a:rPr lang="en-US" sz="3200" u="sng" dirty="0" smtClean="0">
                <a:solidFill>
                  <a:srgbClr val="0070C0"/>
                </a:solidFill>
                <a:latin typeface="+mj-lt"/>
              </a:rPr>
              <a:t>students</a:t>
            </a:r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 have 8 letters in their first name?</a:t>
            </a:r>
            <a:endParaRPr lang="en-US" sz="3200" dirty="0">
              <a:solidFill>
                <a:srgbClr val="0070C0"/>
              </a:solidFill>
              <a:latin typeface="+mj-lt"/>
            </a:endParaRPr>
          </a:p>
          <a:p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236030" y="3913022"/>
            <a:ext cx="370114" cy="193221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85739" y="3595227"/>
            <a:ext cx="2898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 student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76257" y="6180892"/>
            <a:ext cx="621574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Remember: Students are </a:t>
            </a:r>
            <a:r>
              <a:rPr lang="en-US" sz="2400" i="1" dirty="0" err="1" smtClean="0">
                <a:latin typeface="+mj-lt"/>
              </a:rPr>
              <a:t>Xs</a:t>
            </a:r>
            <a:endParaRPr lang="en-US" sz="2400" i="1" dirty="0">
              <a:latin typeface="+mj-lt"/>
            </a:endParaRPr>
          </a:p>
          <a:p>
            <a:endParaRPr lang="en-US" sz="1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470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293914"/>
            <a:ext cx="10515600" cy="901020"/>
          </a:xfrm>
        </p:spPr>
        <p:txBody>
          <a:bodyPr/>
          <a:lstStyle/>
          <a:p>
            <a:r>
              <a:rPr lang="en-US" dirty="0" smtClean="0"/>
              <a:t>Line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690688"/>
            <a:ext cx="10874828" cy="7368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A line plot uses marks to record each piece of data above a number line.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49403"/>
              </p:ext>
            </p:extLst>
          </p:nvPr>
        </p:nvGraphicFramePr>
        <p:xfrm>
          <a:off x="442685" y="2581123"/>
          <a:ext cx="5418666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72144" y="5138056"/>
            <a:ext cx="561702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70858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07030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88773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14059" y="504552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17573" y="502919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21087" y="504552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5170" y="5660572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Letters in Our First Names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45629" y="2427514"/>
            <a:ext cx="62157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+mj-lt"/>
              </a:rPr>
              <a:t>How many </a:t>
            </a:r>
            <a:r>
              <a:rPr lang="en-US" sz="3600" u="sng" dirty="0" smtClean="0">
                <a:solidFill>
                  <a:srgbClr val="7030A0"/>
                </a:solidFill>
                <a:latin typeface="+mj-lt"/>
              </a:rPr>
              <a:t>students</a:t>
            </a:r>
            <a:r>
              <a:rPr lang="en-US" sz="3600" dirty="0" smtClean="0">
                <a:solidFill>
                  <a:srgbClr val="7030A0"/>
                </a:solidFill>
                <a:latin typeface="+mj-lt"/>
              </a:rPr>
              <a:t> have </a:t>
            </a:r>
            <a:br>
              <a:rPr lang="en-US" sz="3600" dirty="0" smtClean="0">
                <a:solidFill>
                  <a:srgbClr val="7030A0"/>
                </a:solidFill>
                <a:latin typeface="+mj-lt"/>
              </a:rPr>
            </a:br>
            <a:r>
              <a:rPr lang="en-US" sz="3600" i="1" u="sng" dirty="0" smtClean="0">
                <a:solidFill>
                  <a:srgbClr val="00B050"/>
                </a:solidFill>
                <a:latin typeface="+mj-lt"/>
              </a:rPr>
              <a:t>more than 5</a:t>
            </a:r>
            <a:r>
              <a:rPr lang="en-US" sz="3600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+mj-lt"/>
              </a:rPr>
              <a:t>letters </a:t>
            </a:r>
            <a:br>
              <a:rPr lang="en-US" sz="3600" dirty="0" smtClean="0">
                <a:solidFill>
                  <a:srgbClr val="7030A0"/>
                </a:solidFill>
                <a:latin typeface="+mj-lt"/>
              </a:rPr>
            </a:br>
            <a:r>
              <a:rPr lang="en-US" sz="3600" dirty="0" smtClean="0">
                <a:solidFill>
                  <a:srgbClr val="7030A0"/>
                </a:solidFill>
                <a:latin typeface="+mj-lt"/>
              </a:rPr>
              <a:t>in their first name?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52651" y="4362994"/>
            <a:ext cx="2592978" cy="1386669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09783" y="4290926"/>
            <a:ext cx="3174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students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76257" y="6180892"/>
            <a:ext cx="621574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Remember: Students are </a:t>
            </a:r>
            <a:r>
              <a:rPr lang="en-US" sz="2400" i="1" dirty="0" err="1" smtClean="0">
                <a:latin typeface="+mj-lt"/>
              </a:rPr>
              <a:t>Xs</a:t>
            </a:r>
            <a:endParaRPr lang="en-US" sz="2400" i="1" dirty="0">
              <a:latin typeface="+mj-lt"/>
            </a:endParaRPr>
          </a:p>
          <a:p>
            <a:endParaRPr lang="en-US" sz="1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864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293914"/>
            <a:ext cx="10515600" cy="901020"/>
          </a:xfrm>
        </p:spPr>
        <p:txBody>
          <a:bodyPr/>
          <a:lstStyle/>
          <a:p>
            <a:r>
              <a:rPr lang="en-US" dirty="0" smtClean="0"/>
              <a:t>Line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690688"/>
            <a:ext cx="10874828" cy="7368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A line plot uses marks to record each piece of data above a number line.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49403"/>
              </p:ext>
            </p:extLst>
          </p:nvPr>
        </p:nvGraphicFramePr>
        <p:xfrm>
          <a:off x="442685" y="2581123"/>
          <a:ext cx="5418666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72144" y="5138056"/>
            <a:ext cx="561702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70858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07030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88773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14059" y="504552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17573" y="502919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21087" y="504552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5170" y="5660572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Letters in Our First Names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89173" y="2427514"/>
            <a:ext cx="6215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Which </a:t>
            </a:r>
            <a:r>
              <a:rPr lang="en-US" sz="4000" u="sng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number of letters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occurs most frequently?</a:t>
            </a:r>
          </a:p>
        </p:txBody>
      </p:sp>
      <p:sp>
        <p:nvSpPr>
          <p:cNvPr id="15" name="Oval 14"/>
          <p:cNvSpPr/>
          <p:nvPr/>
        </p:nvSpPr>
        <p:spPr>
          <a:xfrm>
            <a:off x="2301239" y="2704011"/>
            <a:ext cx="796837" cy="2956561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730994" y="4290926"/>
            <a:ext cx="2532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 letters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4371" y="6180892"/>
            <a:ext cx="66076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Remember: Letters are the numbers at the bottom</a:t>
            </a:r>
            <a:endParaRPr lang="en-US" sz="2400" i="1" dirty="0">
              <a:latin typeface="+mj-lt"/>
            </a:endParaRPr>
          </a:p>
          <a:p>
            <a:endParaRPr lang="en-US" sz="1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470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293914"/>
            <a:ext cx="10515600" cy="901020"/>
          </a:xfrm>
        </p:spPr>
        <p:txBody>
          <a:bodyPr/>
          <a:lstStyle/>
          <a:p>
            <a:r>
              <a:rPr lang="en-US" dirty="0" smtClean="0"/>
              <a:t>Line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690688"/>
            <a:ext cx="10874828" cy="7368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A line plot uses marks to record each piece of data above a number line.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49403"/>
              </p:ext>
            </p:extLst>
          </p:nvPr>
        </p:nvGraphicFramePr>
        <p:xfrm>
          <a:off x="442685" y="2581123"/>
          <a:ext cx="5418666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72144" y="5138056"/>
            <a:ext cx="561702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70858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07030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88773" y="5040085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14059" y="504552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17573" y="5029199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21087" y="5045527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5170" y="5660572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Letters in Our First Names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45629" y="2470214"/>
            <a:ext cx="62157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C66FF"/>
                </a:solidFill>
                <a:latin typeface="+mj-lt"/>
              </a:rPr>
              <a:t>How many </a:t>
            </a:r>
            <a:r>
              <a:rPr lang="en-US" sz="4000" u="sng" dirty="0" smtClean="0">
                <a:solidFill>
                  <a:srgbClr val="CC66FF"/>
                </a:solidFill>
                <a:latin typeface="+mj-lt"/>
              </a:rPr>
              <a:t>students</a:t>
            </a:r>
            <a:r>
              <a:rPr lang="en-US" sz="4000" dirty="0" smtClean="0">
                <a:solidFill>
                  <a:srgbClr val="CC66FF"/>
                </a:solidFill>
                <a:latin typeface="+mj-lt"/>
              </a:rPr>
              <a:t> have </a:t>
            </a:r>
          </a:p>
          <a:p>
            <a:pPr algn="ctr"/>
            <a:r>
              <a:rPr lang="en-US" sz="4000" i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 or less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rgbClr val="CC66FF"/>
                </a:solidFill>
                <a:latin typeface="+mj-lt"/>
              </a:rPr>
              <a:t>letters in their name?</a:t>
            </a:r>
          </a:p>
        </p:txBody>
      </p:sp>
      <p:sp>
        <p:nvSpPr>
          <p:cNvPr id="15" name="Oval 14"/>
          <p:cNvSpPr/>
          <p:nvPr/>
        </p:nvSpPr>
        <p:spPr>
          <a:xfrm>
            <a:off x="272145" y="2246810"/>
            <a:ext cx="2967444" cy="3783093"/>
          </a:xfrm>
          <a:prstGeom prst="ellipse">
            <a:avLst/>
          </a:prstGeom>
          <a:noFill/>
          <a:ln w="381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6541" y="4764591"/>
            <a:ext cx="3174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9 students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76257" y="6180892"/>
            <a:ext cx="621574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Remember: Students are </a:t>
            </a:r>
            <a:r>
              <a:rPr lang="en-US" sz="2400" i="1" dirty="0" err="1" smtClean="0">
                <a:latin typeface="+mj-lt"/>
              </a:rPr>
              <a:t>Xs</a:t>
            </a:r>
            <a:endParaRPr lang="en-US" sz="2400" i="1" dirty="0">
              <a:latin typeface="+mj-lt"/>
            </a:endParaRPr>
          </a:p>
          <a:p>
            <a:endParaRPr lang="en-US" sz="1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443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another line plot.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966638"/>
              </p:ext>
            </p:extLst>
          </p:nvPr>
        </p:nvGraphicFramePr>
        <p:xfrm>
          <a:off x="838200" y="2084734"/>
          <a:ext cx="5418664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49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51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52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56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729343" y="4667793"/>
            <a:ext cx="561702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84365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72344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45080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22172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90554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33851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13120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23257" y="5203372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fast 3</a:t>
            </a:r>
            <a:r>
              <a:rPr lang="en-US" baseline="30000" dirty="0" smtClean="0"/>
              <a:t>rd</a:t>
            </a:r>
            <a:r>
              <a:rPr lang="en-US" dirty="0" smtClean="0"/>
              <a:t> grade students run 200 yards </a:t>
            </a:r>
            <a:br>
              <a:rPr lang="en-US" dirty="0" smtClean="0"/>
            </a:br>
            <a:r>
              <a:rPr lang="en-US" dirty="0" smtClean="0"/>
              <a:t>(in seconds)</a:t>
            </a:r>
            <a:endParaRPr lang="en-US" dirty="0"/>
          </a:p>
        </p:txBody>
      </p:sp>
      <p:sp>
        <p:nvSpPr>
          <p:cNvPr id="23" name="Right Brace 22"/>
          <p:cNvSpPr/>
          <p:nvPr/>
        </p:nvSpPr>
        <p:spPr>
          <a:xfrm>
            <a:off x="6189618" y="2495006"/>
            <a:ext cx="313508" cy="1959427"/>
          </a:xfrm>
          <a:prstGeom prst="rightBrace">
            <a:avLst>
              <a:gd name="adj1" fmla="val 17374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40435" y="3290053"/>
            <a:ext cx="4389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Each X is a student.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346372" y="4924697"/>
            <a:ext cx="8643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45530" y="4648197"/>
            <a:ext cx="4389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The numbers are seconds.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039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another line plot.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966638"/>
              </p:ext>
            </p:extLst>
          </p:nvPr>
        </p:nvGraphicFramePr>
        <p:xfrm>
          <a:off x="838200" y="2084734"/>
          <a:ext cx="5418664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49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51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52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56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729343" y="4667793"/>
            <a:ext cx="561702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84365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72344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45080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22172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90554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33851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13120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23257" y="5203372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fast 3</a:t>
            </a:r>
            <a:r>
              <a:rPr lang="en-US" baseline="30000" dirty="0" smtClean="0"/>
              <a:t>rd</a:t>
            </a:r>
            <a:r>
              <a:rPr lang="en-US" dirty="0" smtClean="0"/>
              <a:t> grade students run 200 yards </a:t>
            </a:r>
            <a:br>
              <a:rPr lang="en-US" dirty="0" smtClean="0"/>
            </a:br>
            <a:r>
              <a:rPr lang="en-US" dirty="0" smtClean="0"/>
              <a:t>(in seconds)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48995" y="1853138"/>
            <a:ext cx="4389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How many students ran 200 yards in 50 seconds?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01227" y="2717575"/>
            <a:ext cx="3174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CC66FF"/>
                </a:solidFill>
                <a:effectLst/>
              </a:rPr>
              <a:t>3 students</a:t>
            </a:r>
            <a:endParaRPr lang="en-US" sz="5400" b="1" cap="none" spc="0" dirty="0">
              <a:ln w="222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CC66FF"/>
              </a:solidFill>
              <a:effectLst/>
            </a:endParaRPr>
          </a:p>
        </p:txBody>
      </p:sp>
      <p:sp>
        <p:nvSpPr>
          <p:cNvPr id="3" name="Oval 2"/>
          <p:cNvSpPr/>
          <p:nvPr/>
        </p:nvSpPr>
        <p:spPr>
          <a:xfrm>
            <a:off x="1554480" y="2625634"/>
            <a:ext cx="600891" cy="2690949"/>
          </a:xfrm>
          <a:prstGeom prst="ellipse">
            <a:avLst/>
          </a:prstGeom>
          <a:noFill/>
          <a:ln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8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another line plot.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966638"/>
              </p:ext>
            </p:extLst>
          </p:nvPr>
        </p:nvGraphicFramePr>
        <p:xfrm>
          <a:off x="838200" y="2084734"/>
          <a:ext cx="5418664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49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51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52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53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54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55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56</a:t>
                      </a:r>
                      <a:endParaRPr lang="en-US" sz="2800" dirty="0"/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729343" y="4667793"/>
            <a:ext cx="561702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84365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72344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45080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22172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90554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4558936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33851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13120" y="4569822"/>
            <a:ext cx="0" cy="185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23257" y="5203372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fast 3</a:t>
            </a:r>
            <a:r>
              <a:rPr lang="en-US" baseline="30000" dirty="0" smtClean="0"/>
              <a:t>rd</a:t>
            </a:r>
            <a:r>
              <a:rPr lang="en-US" dirty="0" smtClean="0"/>
              <a:t> grade students run 200 yards </a:t>
            </a:r>
            <a:br>
              <a:rPr lang="en-US" dirty="0" smtClean="0"/>
            </a:br>
            <a:r>
              <a:rPr lang="en-US" dirty="0" smtClean="0"/>
              <a:t>(in seconds)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48995" y="1853138"/>
            <a:ext cx="4389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How many students ran 200 yards in </a:t>
            </a:r>
            <a:r>
              <a:rPr lang="en-US" sz="2800" b="1" i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less than 52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seconds?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09787" y="3557229"/>
            <a:ext cx="3174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CC66FF"/>
                </a:solidFill>
                <a:effectLst/>
              </a:rPr>
              <a:t>9 students</a:t>
            </a:r>
            <a:endParaRPr lang="en-US" sz="5400" b="1" cap="none" spc="0" dirty="0">
              <a:ln w="222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CC66FF"/>
              </a:solidFill>
              <a:effectLst/>
            </a:endParaRPr>
          </a:p>
        </p:txBody>
      </p:sp>
      <p:sp>
        <p:nvSpPr>
          <p:cNvPr id="3" name="Oval 2"/>
          <p:cNvSpPr/>
          <p:nvPr/>
        </p:nvSpPr>
        <p:spPr>
          <a:xfrm>
            <a:off x="729344" y="1690688"/>
            <a:ext cx="2209800" cy="4043906"/>
          </a:xfrm>
          <a:prstGeom prst="ellipse">
            <a:avLst/>
          </a:prstGeom>
          <a:noFill/>
          <a:ln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5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8" grpId="0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654&quot;&gt;&lt;object type=&quot;3&quot; unique_id=&quot;10655&quot;&gt;&lt;property id=&quot;20148&quot; value=&quot;5&quot;/&gt;&lt;property id=&quot;20300&quot; value=&quot;Slide 1 - &amp;quot;Make and Use Line Plots&amp;quot;&quot;/&gt;&lt;property id=&quot;20307&quot; value=&quot;257&quot;/&gt;&lt;/object&gt;&lt;object type=&quot;3&quot; unique_id=&quot;10656&quot;&gt;&lt;property id=&quot;20148&quot; value=&quot;5&quot;/&gt;&lt;property id=&quot;20300&quot; value=&quot;Slide 2 - &amp;quot;Line Plots&amp;quot;&quot;/&gt;&lt;property id=&quot;20307&quot; value=&quot;258&quot;/&gt;&lt;/object&gt;&lt;object type=&quot;3&quot; unique_id=&quot;10693&quot;&gt;&lt;property id=&quot;20148&quot; value=&quot;5&quot;/&gt;&lt;property id=&quot;20300&quot; value=&quot;Slide 3 - &amp;quot;Line Plots&amp;quot;&quot;/&gt;&lt;property id=&quot;20307&quot; value=&quot;259&quot;/&gt;&lt;/object&gt;&lt;object type=&quot;3&quot; unique_id=&quot;10694&quot;&gt;&lt;property id=&quot;20148&quot; value=&quot;5&quot;/&gt;&lt;property id=&quot;20300&quot; value=&quot;Slide 4 - &amp;quot;Line Plots&amp;quot;&quot;/&gt;&lt;property id=&quot;20307&quot; value=&quot;260&quot;/&gt;&lt;/object&gt;&lt;object type=&quot;3&quot; unique_id=&quot;10695&quot;&gt;&lt;property id=&quot;20148&quot; value=&quot;5&quot;/&gt;&lt;property id=&quot;20300&quot; value=&quot;Slide 5 - &amp;quot;Line Plots&amp;quot;&quot;/&gt;&lt;property id=&quot;20307&quot; value=&quot;261&quot;/&gt;&lt;/object&gt;&lt;object type=&quot;3&quot; unique_id=&quot;10696&quot;&gt;&lt;property id=&quot;20148&quot; value=&quot;5&quot;/&gt;&lt;property id=&quot;20300&quot; value=&quot;Slide 6 - &amp;quot;Line Plots&amp;quot;&quot;/&gt;&lt;property id=&quot;20307&quot; value=&quot;262&quot;/&gt;&lt;/object&gt;&lt;object type=&quot;3&quot; unique_id=&quot;10753&quot;&gt;&lt;property id=&quot;20148&quot; value=&quot;5&quot;/&gt;&lt;property id=&quot;20300&quot; value=&quot;Slide 7 - &amp;quot;Let’s look at another line plot.&amp;quot;&quot;/&gt;&lt;property id=&quot;20307&quot; value=&quot;263&quot;/&gt;&lt;/object&gt;&lt;object type=&quot;3&quot; unique_id=&quot;10754&quot;&gt;&lt;property id=&quot;20148&quot; value=&quot;5&quot;/&gt;&lt;property id=&quot;20300&quot; value=&quot;Slide 8 - &amp;quot;Let’s look at another line plot.&amp;quot;&quot;/&gt;&lt;property id=&quot;20307&quot; value=&quot;264&quot;/&gt;&lt;/object&gt;&lt;object type=&quot;3&quot; unique_id=&quot;10755&quot;&gt;&lt;property id=&quot;20148&quot; value=&quot;5&quot;/&gt;&lt;property id=&quot;20300&quot; value=&quot;Slide 9 - &amp;quot;Let’s look at another line plot.&amp;quot;&quot;/&gt;&lt;property id=&quot;20307&quot; value=&quot;265&quot;/&gt;&lt;/object&gt;&lt;object type=&quot;3&quot; unique_id=&quot;10756&quot;&gt;&lt;property id=&quot;20148&quot; value=&quot;5&quot;/&gt;&lt;property id=&quot;20300&quot; value=&quot;Slide 10 - &amp;quot;Let’s look at another line plot.&amp;quot;&quot;/&gt;&lt;property id=&quot;20307&quot; value=&quot;266&quot;/&gt;&lt;/object&gt;&lt;object type=&quot;3&quot; unique_id=&quot;10757&quot;&gt;&lt;property id=&quot;20148&quot; value=&quot;5&quot;/&gt;&lt;property id=&quot;20300&quot; value=&quot;Slide 11 - &amp;quot;Let’s look at another line plot.&amp;quot;&quot;/&gt;&lt;property id=&quot;20307&quot; value=&quot;267&quot;/&gt;&lt;/object&gt;&lt;object type=&quot;3&quot; unique_id=&quot;10914&quot;&gt;&lt;property id=&quot;20148&quot; value=&quot;5&quot;/&gt;&lt;property id=&quot;20300&quot; value=&quot;Slide 12 - &amp;quot;Let’s make a line plot from a frequency table.&amp;quot;&quot;/&gt;&lt;property id=&quot;20307&quot; value=&quot;268&quot;/&gt;&lt;/object&gt;&lt;object type=&quot;3&quot; unique_id=&quot;10915&quot;&gt;&lt;property id=&quot;20148&quot; value=&quot;5&quot;/&gt;&lt;property id=&quot;20300&quot; value=&quot;Slide 13 - &amp;quot;Let’s make a line plot from a frequency table.&amp;quot;&quot;/&gt;&lt;property id=&quot;20307&quot; value=&quot;269&quot;/&gt;&lt;/object&gt;&lt;object type=&quot;3&quot; unique_id=&quot;10916&quot;&gt;&lt;property id=&quot;20148&quot; value=&quot;5&quot;/&gt;&lt;property id=&quot;20300&quot; value=&quot;Slide 14 - &amp;quot;Let’s make a line plot from a frequency table.&amp;quot;&quot;/&gt;&lt;property id=&quot;20307&quot; value=&quot;270&quot;/&gt;&lt;/object&gt;&lt;object type=&quot;3&quot; unique_id=&quot;10917&quot;&gt;&lt;property id=&quot;20148&quot; value=&quot;5&quot;/&gt;&lt;property id=&quot;20300&quot; value=&quot;Slide 15 - &amp;quot;Let’s make a line plot from a frequency table.&amp;quot;&quot;/&gt;&lt;property id=&quot;20307&quot; value=&quot;271&quot;/&gt;&lt;/object&gt;&lt;object type=&quot;3&quot; unique_id=&quot;10918&quot;&gt;&lt;property id=&quot;20148&quot; value=&quot;5&quot;/&gt;&lt;property id=&quot;20300&quot; value=&quot;Slide 16 - &amp;quot;Let’s make a line plot from a frequency table.&amp;quot;&quot;/&gt;&lt;property id=&quot;20307&quot; value=&quot;272&quot;/&gt;&lt;/object&gt;&lt;object type=&quot;3&quot; unique_id=&quot;10919&quot;&gt;&lt;property id=&quot;20148&quot; value=&quot;5&quot;/&gt;&lt;property id=&quot;20300&quot; value=&quot;Slide 17 - &amp;quot;Let’s make a line plot from a frequency table.&amp;quot;&quot;/&gt;&lt;property id=&quot;20307&quot; value=&quot;273&quot;/&gt;&lt;/object&gt;&lt;object type=&quot;3&quot; unique_id=&quot;10920&quot;&gt;&lt;property id=&quot;20148&quot; value=&quot;5&quot;/&gt;&lt;property id=&quot;20300&quot; value=&quot;Slide 18 - &amp;quot;Let’s make a line plot from a frequency table.&amp;quot;&quot;/&gt;&lt;property id=&quot;20307&quot; value=&quot;274&quot;/&gt;&lt;/object&gt;&lt;object type=&quot;3&quot; unique_id=&quot;10921&quot;&gt;&lt;property id=&quot;20148&quot; value=&quot;5&quot;/&gt;&lt;property id=&quot;20300&quot; value=&quot;Slide 19 - &amp;quot;Let’s make a line plot from a frequency table.&amp;quot;&quot;/&gt;&lt;property id=&quot;20307&quot; value=&quot;275&quot;/&gt;&lt;/object&gt;&lt;object type=&quot;3&quot; unique_id=&quot;10922&quot;&gt;&lt;property id=&quot;20148&quot; value=&quot;5&quot;/&gt;&lt;property id=&quot;20300&quot; value=&quot;Slide 20 - &amp;quot;Your turn&amp;quot;&quot;/&gt;&lt;property id=&quot;20307&quot; value=&quot;276&quot;/&gt;&lt;/object&gt;&lt;object type=&quot;3&quot; unique_id=&quot;10923&quot;&gt;&lt;property id=&quot;20148&quot; value=&quot;5&quot;/&gt;&lt;property id=&quot;20300&quot; value=&quot;Slide 21 - &amp;quot;Wrap-Up&amp;quot;&quot;/&gt;&lt;property id=&quot;20307&quot; value=&quot;277&quot;/&gt;&lt;/object&gt;&lt;object type=&quot;3&quot; unique_id=&quot;10948&quot;&gt;&lt;property id=&quot;20148&quot; value=&quot;5&quot;/&gt;&lt;property id=&quot;20300&quot; value=&quot;Slide 22 - &amp;quot;Bonus Questions&amp;quot;&quot;/&gt;&lt;property id=&quot;20307&quot; value=&quot;278&quot;/&gt;&lt;/object&gt;&lt;/object&gt;&lt;object type=&quot;8&quot; unique_id=&quot;1066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1229</Words>
  <Application>Microsoft Office PowerPoint</Application>
  <PresentationFormat>Widescreen</PresentationFormat>
  <Paragraphs>597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Make and Use Line Plots</vt:lpstr>
      <vt:lpstr>Line Plots</vt:lpstr>
      <vt:lpstr>Line Plots</vt:lpstr>
      <vt:lpstr>Line Plots</vt:lpstr>
      <vt:lpstr>Line Plots</vt:lpstr>
      <vt:lpstr>Line Plots</vt:lpstr>
      <vt:lpstr>Let’s look at another line plot.</vt:lpstr>
      <vt:lpstr>Let’s look at another line plot.</vt:lpstr>
      <vt:lpstr>Let’s look at another line plot.</vt:lpstr>
      <vt:lpstr>Let’s look at another line plot.</vt:lpstr>
      <vt:lpstr>Let’s look at another line plot.</vt:lpstr>
      <vt:lpstr>Let’s make a line plot from a frequency table.</vt:lpstr>
      <vt:lpstr>Let’s make a line plot from a frequency table.</vt:lpstr>
      <vt:lpstr>Let’s make a line plot from a frequency table.</vt:lpstr>
      <vt:lpstr>Let’s make a line plot from a frequency table.</vt:lpstr>
      <vt:lpstr>Let’s make a line plot from a frequency table.</vt:lpstr>
      <vt:lpstr>Let’s make a line plot from a frequency table.</vt:lpstr>
      <vt:lpstr>Let’s make a line plot from a frequency table.</vt:lpstr>
      <vt:lpstr>Let’s make a line plot from a frequency table.</vt:lpstr>
      <vt:lpstr>Your turn</vt:lpstr>
      <vt:lpstr>Wrap-Up</vt:lpstr>
      <vt:lpstr>Bonus Questions</vt:lpstr>
    </vt:vector>
  </TitlesOfParts>
  <Company>SDPBC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and Use Line Plots</dc:title>
  <dc:creator>Loryn Lenartowicz</dc:creator>
  <cp:lastModifiedBy>Loryn Lenartowicz</cp:lastModifiedBy>
  <cp:revision>15</cp:revision>
  <dcterms:created xsi:type="dcterms:W3CDTF">2015-07-13T19:53:02Z</dcterms:created>
  <dcterms:modified xsi:type="dcterms:W3CDTF">2015-07-14T20:50:41Z</dcterms:modified>
</cp:coreProperties>
</file>