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0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80261" autoAdjust="0"/>
  </p:normalViewPr>
  <p:slideViewPr>
    <p:cSldViewPr snapToGrid="0">
      <p:cViewPr varScale="1">
        <p:scale>
          <a:sx n="70" d="100"/>
          <a:sy n="70" d="100"/>
        </p:scale>
        <p:origin x="21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Favorite Sports in Mr. Henry’s Class</a:t>
            </a:r>
            <a:endParaRPr lang="en-US" dirty="0"/>
          </a:p>
        </c:rich>
      </c:tx>
      <c:layout>
        <c:manualLayout>
          <c:xMode val="edge"/>
          <c:yMode val="edge"/>
          <c:x val="0.24049893284697993"/>
          <c:y val="1.17187492791123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Baseball</c:v>
                </c:pt>
                <c:pt idx="1">
                  <c:v>Soccer</c:v>
                </c:pt>
                <c:pt idx="2">
                  <c:v>Football</c:v>
                </c:pt>
                <c:pt idx="3">
                  <c:v>Basketball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</c:v>
                </c:pt>
                <c:pt idx="1">
                  <c:v>0</c:v>
                </c:pt>
                <c:pt idx="2">
                  <c:v>8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5"/>
        <c:overlap val="-43"/>
        <c:axId val="525547888"/>
        <c:axId val="368314240"/>
      </c:barChart>
      <c:catAx>
        <c:axId val="5255478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 smtClean="0"/>
                  <a:t>Sports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0.45645583169291337"/>
              <c:y val="0.954917879249638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8314240"/>
        <c:crosses val="autoZero"/>
        <c:auto val="1"/>
        <c:lblAlgn val="ctr"/>
        <c:lblOffset val="100"/>
        <c:noMultiLvlLbl val="0"/>
      </c:catAx>
      <c:valAx>
        <c:axId val="368314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 smtClean="0"/>
                  <a:t>Number</a:t>
                </a:r>
                <a:r>
                  <a:rPr lang="en-US" sz="1800" baseline="0" dirty="0" smtClean="0"/>
                  <a:t> of Votes</a:t>
                </a:r>
                <a:endParaRPr lang="en-US" sz="18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5547888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76422-7670-4468-B956-A02690F73D1B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A0EDC-B15B-40A5-A9FB-DB405DC54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8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 to students that bar graphs can be vertical or horizontal.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A0EDC-B15B-40A5-A9FB-DB405DC54D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20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 to students that bar graphs can be vertical or horizontal.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A0EDC-B15B-40A5-A9FB-DB405DC54DC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158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A0EDC-B15B-40A5-A9FB-DB405DC54DC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720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Hand out the blank</a:t>
            </a:r>
            <a:r>
              <a:rPr lang="en-US" baseline="0" dirty="0" smtClean="0"/>
              <a:t> </a:t>
            </a:r>
            <a:r>
              <a:rPr lang="en-US" baseline="0" dirty="0" smtClean="0"/>
              <a:t>bar graphs</a:t>
            </a:r>
            <a:r>
              <a:rPr lang="en-US" baseline="0" dirty="0" smtClean="0"/>
              <a:t>.  Have students complete the graph based on their frequency </a:t>
            </a:r>
            <a:r>
              <a:rPr lang="en-US" baseline="0" dirty="0" smtClean="0"/>
              <a:t>table or picture graph, </a:t>
            </a:r>
            <a:r>
              <a:rPr lang="en-US" baseline="0" dirty="0" smtClean="0"/>
              <a:t>or provide them with a completed frequency </a:t>
            </a:r>
            <a:r>
              <a:rPr lang="en-US" baseline="0" dirty="0" smtClean="0"/>
              <a:t>table, or have them use a table from the book.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35CEE-2153-4F72-92EA-452C58FC2B5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19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students share their</a:t>
            </a:r>
            <a:r>
              <a:rPr lang="en-US" baseline="0" dirty="0" smtClean="0"/>
              <a:t> bar graphs.  Ask questions about the bar graphs so that students have to interpret the graphs.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A0EDC-B15B-40A5-A9FB-DB405DC54DC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50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DD1F-B88D-4A2F-9EEC-3870E5E99486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D54A-10C7-440F-BBD1-AA1C33DD1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11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DD1F-B88D-4A2F-9EEC-3870E5E99486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D54A-10C7-440F-BBD1-AA1C33DD1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80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DD1F-B88D-4A2F-9EEC-3870E5E99486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D54A-10C7-440F-BBD1-AA1C33DD1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0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DD1F-B88D-4A2F-9EEC-3870E5E99486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D54A-10C7-440F-BBD1-AA1C33DD1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68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DD1F-B88D-4A2F-9EEC-3870E5E99486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D54A-10C7-440F-BBD1-AA1C33DD1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027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DD1F-B88D-4A2F-9EEC-3870E5E99486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D54A-10C7-440F-BBD1-AA1C33DD1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400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DD1F-B88D-4A2F-9EEC-3870E5E99486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D54A-10C7-440F-BBD1-AA1C33DD1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034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DD1F-B88D-4A2F-9EEC-3870E5E99486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D54A-10C7-440F-BBD1-AA1C33DD1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61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DD1F-B88D-4A2F-9EEC-3870E5E99486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D54A-10C7-440F-BBD1-AA1C33DD1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785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DD1F-B88D-4A2F-9EEC-3870E5E99486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D54A-10C7-440F-BBD1-AA1C33DD1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08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DD1F-B88D-4A2F-9EEC-3870E5E99486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D54A-10C7-440F-BBD1-AA1C33DD1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90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DDD1F-B88D-4A2F-9EEC-3870E5E99486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6D54A-10C7-440F-BBD1-AA1C33DD1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4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Make and Use Bar Graphs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Unit: Represent and Interpret Data</a:t>
            </a:r>
          </a:p>
          <a:p>
            <a:r>
              <a:rPr lang="en-US" dirty="0" smtClean="0"/>
              <a:t>MAFS.3.MD.2.3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 can make, read, and interpret bar graphs.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959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22830"/>
            <a:ext cx="10515600" cy="1325563"/>
          </a:xfrm>
        </p:spPr>
        <p:txBody>
          <a:bodyPr/>
          <a:lstStyle/>
          <a:p>
            <a:r>
              <a:rPr lang="en-US" dirty="0" smtClean="0"/>
              <a:t>What would an appropriate scale be for the following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1426" y="1825625"/>
            <a:ext cx="4202373" cy="4351338"/>
          </a:xfrm>
        </p:spPr>
        <p:txBody>
          <a:bodyPr>
            <a:normAutofit fontScale="925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>
                <a:latin typeface="+mj-lt"/>
              </a:rPr>
              <a:t>Scale: 0-10, count by 1s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>
                <a:latin typeface="+mj-lt"/>
              </a:rPr>
              <a:t>Scale: 0-100, count by 10s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>
                <a:latin typeface="+mj-lt"/>
              </a:rPr>
              <a:t>Scale: 0-50, count by 10s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>
                <a:latin typeface="+mj-lt"/>
              </a:rPr>
              <a:t>Scale: 0-25, count by 5s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>
                <a:latin typeface="+mj-lt"/>
              </a:rPr>
              <a:t>Scale: 0-20, count by 2s</a:t>
            </a:r>
            <a:endParaRPr lang="en-US" dirty="0"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934948"/>
              </p:ext>
            </p:extLst>
          </p:nvPr>
        </p:nvGraphicFramePr>
        <p:xfrm>
          <a:off x="1537647" y="1628994"/>
          <a:ext cx="4558352" cy="474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682"/>
                <a:gridCol w="2748670"/>
              </a:tblGrid>
              <a:tr h="910389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Favorite</a:t>
                      </a:r>
                      <a:r>
                        <a:rPr lang="en-US" sz="2800" baseline="0" dirty="0" smtClean="0"/>
                        <a:t> Vegetables of </a:t>
                      </a:r>
                      <a:br>
                        <a:rPr lang="en-US" sz="2800" baseline="0" dirty="0" smtClean="0"/>
                      </a:br>
                      <a:r>
                        <a:rPr lang="en-US" sz="2800" baseline="0" dirty="0" smtClean="0"/>
                        <a:t>Ms. Weinberg’s Students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59944"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smtClean="0"/>
                        <a:t>Vegetable</a:t>
                      </a:r>
                      <a:endParaRPr lang="en-US" sz="2400" u="sn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smtClean="0"/>
                        <a:t>Number of Votes</a:t>
                      </a:r>
                      <a:endParaRPr lang="en-US" sz="2400" u="sng" dirty="0"/>
                    </a:p>
                  </a:txBody>
                  <a:tcPr anchor="ctr"/>
                </a:tc>
              </a:tr>
              <a:tr h="75994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Broccoli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 anchor="ctr"/>
                </a:tc>
              </a:tr>
              <a:tr h="75994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Peas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 anchor="ctr"/>
                </a:tc>
              </a:tr>
              <a:tr h="75994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Carrots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 anchor="ctr"/>
                </a:tc>
              </a:tr>
              <a:tr h="75994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Green Beans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18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6987654" y="4667534"/>
            <a:ext cx="4230806" cy="832514"/>
          </a:xfrm>
          <a:prstGeom prst="ellipse">
            <a:avLst/>
          </a:prstGeom>
          <a:noFill/>
          <a:ln w="3810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3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22830"/>
            <a:ext cx="10515600" cy="1325563"/>
          </a:xfrm>
        </p:spPr>
        <p:txBody>
          <a:bodyPr/>
          <a:lstStyle/>
          <a:p>
            <a:r>
              <a:rPr lang="en-US" dirty="0" smtClean="0"/>
              <a:t>What would an appropriate scale be for the following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1426" y="1825625"/>
            <a:ext cx="4202373" cy="4351338"/>
          </a:xfrm>
        </p:spPr>
        <p:txBody>
          <a:bodyPr>
            <a:normAutofit fontScale="925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>
                <a:latin typeface="+mj-lt"/>
              </a:rPr>
              <a:t>Scale: 0-10, count by 1s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>
                <a:latin typeface="+mj-lt"/>
              </a:rPr>
              <a:t>Scale: 0-100, count by 10s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>
                <a:latin typeface="+mj-lt"/>
              </a:rPr>
              <a:t>Scale: 0-50, count by 10s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>
                <a:latin typeface="+mj-lt"/>
              </a:rPr>
              <a:t>Scale: 0-25, count by 5s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>
                <a:latin typeface="+mj-lt"/>
              </a:rPr>
              <a:t>Scale: 0-20, count by 2s</a:t>
            </a:r>
            <a:endParaRPr lang="en-US" dirty="0"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92655"/>
              </p:ext>
            </p:extLst>
          </p:nvPr>
        </p:nvGraphicFramePr>
        <p:xfrm>
          <a:off x="1537647" y="1628994"/>
          <a:ext cx="4558352" cy="4744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09682"/>
                <a:gridCol w="2748670"/>
              </a:tblGrid>
              <a:tr h="910389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Favorite</a:t>
                      </a:r>
                      <a:r>
                        <a:rPr lang="en-US" sz="2800" baseline="0" dirty="0" smtClean="0"/>
                        <a:t> Fruits of </a:t>
                      </a:r>
                      <a:br>
                        <a:rPr lang="en-US" sz="2800" baseline="0" dirty="0" smtClean="0"/>
                      </a:br>
                      <a:r>
                        <a:rPr lang="en-US" sz="2800" baseline="0" dirty="0" smtClean="0"/>
                        <a:t>3</a:t>
                      </a:r>
                      <a:r>
                        <a:rPr lang="en-US" sz="2800" baseline="30000" dirty="0" smtClean="0"/>
                        <a:t>rd</a:t>
                      </a:r>
                      <a:r>
                        <a:rPr lang="en-US" sz="2800" baseline="0" dirty="0" smtClean="0"/>
                        <a:t> Grade Students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59944"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smtClean="0"/>
                        <a:t>Fruit</a:t>
                      </a:r>
                      <a:endParaRPr lang="en-US" sz="2400" u="sn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smtClean="0"/>
                        <a:t>Number of Votes</a:t>
                      </a:r>
                      <a:endParaRPr lang="en-US" sz="2400" u="sng" dirty="0"/>
                    </a:p>
                  </a:txBody>
                  <a:tcPr anchor="ctr"/>
                </a:tc>
              </a:tr>
              <a:tr h="75994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Bananas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45</a:t>
                      </a:r>
                      <a:endParaRPr lang="en-US" sz="2400" dirty="0"/>
                    </a:p>
                  </a:txBody>
                  <a:tcPr anchor="ctr"/>
                </a:tc>
              </a:tr>
              <a:tr h="75994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Strawberries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 anchor="ctr"/>
                </a:tc>
              </a:tr>
              <a:tr h="75994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Watermelon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</a:t>
                      </a:r>
                      <a:endParaRPr lang="en-US" sz="2400" dirty="0"/>
                    </a:p>
                  </a:txBody>
                  <a:tcPr anchor="ctr"/>
                </a:tc>
              </a:tr>
              <a:tr h="75994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Tangerines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35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7014949" y="3250667"/>
            <a:ext cx="4230806" cy="832514"/>
          </a:xfrm>
          <a:prstGeom prst="ellipse">
            <a:avLst/>
          </a:prstGeom>
          <a:noFill/>
          <a:ln w="3810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19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22830"/>
            <a:ext cx="10515600" cy="1325563"/>
          </a:xfrm>
        </p:spPr>
        <p:txBody>
          <a:bodyPr/>
          <a:lstStyle/>
          <a:p>
            <a:r>
              <a:rPr lang="en-US" dirty="0" smtClean="0"/>
              <a:t>What would an appropriate scale be for the following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1426" y="1825625"/>
            <a:ext cx="4202373" cy="4351338"/>
          </a:xfrm>
        </p:spPr>
        <p:txBody>
          <a:bodyPr>
            <a:normAutofit fontScale="925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>
                <a:latin typeface="+mj-lt"/>
              </a:rPr>
              <a:t>Scale: 0-10, count by 1s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>
                <a:latin typeface="+mj-lt"/>
              </a:rPr>
              <a:t>Scale: 0-100, count by 10s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>
                <a:latin typeface="+mj-lt"/>
              </a:rPr>
              <a:t>Scale: 0-50, count by 10s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>
                <a:latin typeface="+mj-lt"/>
              </a:rPr>
              <a:t>Scale: 0-25, count by 5s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>
                <a:latin typeface="+mj-lt"/>
              </a:rPr>
              <a:t>Scale: 0-20, count by 2s</a:t>
            </a:r>
            <a:endParaRPr lang="en-US" dirty="0"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01623"/>
              </p:ext>
            </p:extLst>
          </p:nvPr>
        </p:nvGraphicFramePr>
        <p:xfrm>
          <a:off x="1537647" y="1628994"/>
          <a:ext cx="4558352" cy="4744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09682"/>
                <a:gridCol w="2748670"/>
              </a:tblGrid>
              <a:tr h="910389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Number of</a:t>
                      </a:r>
                      <a:r>
                        <a:rPr lang="en-US" sz="2800" baseline="0" dirty="0" smtClean="0"/>
                        <a:t> Students in </a:t>
                      </a:r>
                      <a:br>
                        <a:rPr lang="en-US" sz="2800" baseline="0" dirty="0" smtClean="0"/>
                      </a:br>
                      <a:r>
                        <a:rPr lang="en-US" sz="2800" baseline="0" dirty="0" smtClean="0"/>
                        <a:t>Each Grade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59944"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smtClean="0"/>
                        <a:t>Grade</a:t>
                      </a:r>
                      <a:endParaRPr lang="en-US" sz="2400" u="sn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smtClean="0"/>
                        <a:t>Number of Students</a:t>
                      </a:r>
                      <a:endParaRPr lang="en-US" sz="2400" u="sng" dirty="0"/>
                    </a:p>
                  </a:txBody>
                  <a:tcPr anchor="ctr"/>
                </a:tc>
              </a:tr>
              <a:tr h="75994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nd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85</a:t>
                      </a:r>
                      <a:endParaRPr lang="en-US" sz="2400" dirty="0"/>
                    </a:p>
                  </a:txBody>
                  <a:tcPr anchor="ctr"/>
                </a:tc>
              </a:tr>
              <a:tr h="75994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r>
                        <a:rPr lang="en-US" sz="2400" baseline="30000" dirty="0" smtClean="0"/>
                        <a:t>rd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92</a:t>
                      </a:r>
                      <a:endParaRPr lang="en-US" sz="2400" dirty="0"/>
                    </a:p>
                  </a:txBody>
                  <a:tcPr anchor="ctr"/>
                </a:tc>
              </a:tr>
              <a:tr h="75994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r>
                        <a:rPr lang="en-US" sz="2400" baseline="30000" dirty="0" smtClean="0"/>
                        <a:t>th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75</a:t>
                      </a:r>
                      <a:endParaRPr lang="en-US" sz="2400" dirty="0"/>
                    </a:p>
                  </a:txBody>
                  <a:tcPr anchor="ctr"/>
                </a:tc>
              </a:tr>
              <a:tr h="75994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r>
                        <a:rPr lang="en-US" sz="2400" baseline="30000" dirty="0" smtClean="0"/>
                        <a:t>th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90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6905767" y="2540983"/>
            <a:ext cx="4448032" cy="832514"/>
          </a:xfrm>
          <a:prstGeom prst="ellipse">
            <a:avLst/>
          </a:prstGeom>
          <a:noFill/>
          <a:ln w="3810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2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22830"/>
            <a:ext cx="10515600" cy="1325563"/>
          </a:xfrm>
        </p:spPr>
        <p:txBody>
          <a:bodyPr/>
          <a:lstStyle/>
          <a:p>
            <a:r>
              <a:rPr lang="en-US" dirty="0" smtClean="0"/>
              <a:t>What would an appropriate scale be for the following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1426" y="1825625"/>
            <a:ext cx="4202373" cy="4351338"/>
          </a:xfrm>
        </p:spPr>
        <p:txBody>
          <a:bodyPr>
            <a:normAutofit fontScale="925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>
                <a:latin typeface="+mj-lt"/>
              </a:rPr>
              <a:t>Scale: 0-10, count by 1s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>
                <a:latin typeface="+mj-lt"/>
              </a:rPr>
              <a:t>Scale: 0-100, count by 10s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>
                <a:latin typeface="+mj-lt"/>
              </a:rPr>
              <a:t>Scale: 0-50, count by 10s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>
                <a:latin typeface="+mj-lt"/>
              </a:rPr>
              <a:t>Scale: 0-25, count by 5s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>
                <a:latin typeface="+mj-lt"/>
              </a:rPr>
              <a:t>Scale: 0-20, count by 2s</a:t>
            </a:r>
            <a:endParaRPr lang="en-US" dirty="0"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914551"/>
              </p:ext>
            </p:extLst>
          </p:nvPr>
        </p:nvGraphicFramePr>
        <p:xfrm>
          <a:off x="1537647" y="1628994"/>
          <a:ext cx="4558352" cy="4744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09682"/>
                <a:gridCol w="2748670"/>
              </a:tblGrid>
              <a:tr h="910389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Number of</a:t>
                      </a:r>
                      <a:r>
                        <a:rPr lang="en-US" sz="2800" baseline="0" dirty="0" smtClean="0"/>
                        <a:t> Books Maya read each month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59944"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smtClean="0"/>
                        <a:t>Month</a:t>
                      </a:r>
                      <a:endParaRPr lang="en-US" sz="2400" u="sn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smtClean="0"/>
                        <a:t>Number of Books</a:t>
                      </a:r>
                      <a:endParaRPr lang="en-US" sz="2400" u="sng" dirty="0"/>
                    </a:p>
                  </a:txBody>
                  <a:tcPr anchor="ctr"/>
                </a:tc>
              </a:tr>
              <a:tr h="75994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June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 anchor="ctr"/>
                </a:tc>
              </a:tr>
              <a:tr h="75994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July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 anchor="ctr"/>
                </a:tc>
              </a:tr>
              <a:tr h="75994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August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 anchor="ctr"/>
                </a:tc>
              </a:tr>
              <a:tr h="75994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September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6905767" y="1825625"/>
            <a:ext cx="4448032" cy="832514"/>
          </a:xfrm>
          <a:prstGeom prst="ellipse">
            <a:avLst/>
          </a:prstGeom>
          <a:noFill/>
          <a:ln w="3810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02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smtClean="0">
                <a:latin typeface="+mj-lt"/>
              </a:rPr>
              <a:t>Use your frequency </a:t>
            </a:r>
            <a:r>
              <a:rPr lang="en-US" sz="4400" dirty="0" smtClean="0">
                <a:latin typeface="+mj-lt"/>
              </a:rPr>
              <a:t>table or your picture graph </a:t>
            </a:r>
            <a:r>
              <a:rPr lang="en-US" sz="4400" dirty="0" smtClean="0">
                <a:latin typeface="+mj-lt"/>
              </a:rPr>
              <a:t>from </a:t>
            </a:r>
            <a:r>
              <a:rPr lang="en-US" sz="4400" dirty="0" smtClean="0">
                <a:latin typeface="+mj-lt"/>
              </a:rPr>
              <a:t>earlier this week.</a:t>
            </a:r>
            <a:endParaRPr lang="en-US" sz="4400" dirty="0" smtClean="0">
              <a:latin typeface="+mj-lt"/>
            </a:endParaRPr>
          </a:p>
          <a:p>
            <a:r>
              <a:rPr lang="en-US" sz="4400" dirty="0" smtClean="0">
                <a:latin typeface="+mj-lt"/>
              </a:rPr>
              <a:t>Turn it into a </a:t>
            </a:r>
            <a:r>
              <a:rPr lang="en-US" sz="4400" dirty="0" smtClean="0">
                <a:latin typeface="+mj-lt"/>
              </a:rPr>
              <a:t>bar graph.</a:t>
            </a:r>
            <a:endParaRPr lang="en-US" sz="4400" dirty="0" smtClean="0">
              <a:latin typeface="+mj-lt"/>
            </a:endParaRPr>
          </a:p>
          <a:p>
            <a:r>
              <a:rPr lang="en-US" sz="4400" dirty="0" smtClean="0">
                <a:latin typeface="+mj-lt"/>
                <a:sym typeface="Wingdings" panose="05000000000000000000" pitchFamily="2" charset="2"/>
              </a:rPr>
              <a:t>Use an appropriate scale (but always start at 0).</a:t>
            </a:r>
            <a:endParaRPr lang="en-US" sz="4400" dirty="0" smtClean="0">
              <a:latin typeface="+mj-lt"/>
              <a:sym typeface="Wingdings" panose="05000000000000000000" pitchFamily="2" charset="2"/>
            </a:endParaRPr>
          </a:p>
          <a:p>
            <a:r>
              <a:rPr lang="en-US" sz="4400" dirty="0" smtClean="0">
                <a:latin typeface="+mj-lt"/>
                <a:sym typeface="Wingdings" panose="05000000000000000000" pitchFamily="2" charset="2"/>
              </a:rPr>
              <a:t>Write 3 observations about the data in your </a:t>
            </a:r>
            <a:r>
              <a:rPr lang="en-US" sz="4400" dirty="0" smtClean="0">
                <a:latin typeface="+mj-lt"/>
                <a:sym typeface="Wingdings" panose="05000000000000000000" pitchFamily="2" charset="2"/>
              </a:rPr>
              <a:t>bar</a:t>
            </a:r>
            <a:r>
              <a:rPr lang="en-US" sz="4400" dirty="0" smtClean="0">
                <a:latin typeface="+mj-lt"/>
                <a:sym typeface="Wingdings" panose="05000000000000000000" pitchFamily="2" charset="2"/>
              </a:rPr>
              <a:t> </a:t>
            </a:r>
            <a:r>
              <a:rPr lang="en-US" sz="4400" dirty="0" smtClean="0">
                <a:latin typeface="+mj-lt"/>
                <a:sym typeface="Wingdings" panose="05000000000000000000" pitchFamily="2" charset="2"/>
              </a:rPr>
              <a:t>graph.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4639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How is a bar graph like a picture graph?  </a:t>
            </a:r>
            <a:endParaRPr lang="en-US" dirty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How is a bar graph different from a picture graph?</a:t>
            </a: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What features of a bar graph help you to interpret it?</a:t>
            </a: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 How do you know what an appropriate scale for your bar graph should be?</a:t>
            </a:r>
          </a:p>
        </p:txBody>
      </p:sp>
    </p:spTree>
    <p:extLst>
      <p:ext uri="{BB962C8B-B14F-4D97-AF65-F5344CB8AC3E}">
        <p14:creationId xmlns:p14="http://schemas.microsoft.com/office/powerpoint/2010/main" val="273768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2862"/>
            <a:ext cx="10515600" cy="943426"/>
          </a:xfrm>
        </p:spPr>
        <p:txBody>
          <a:bodyPr/>
          <a:lstStyle/>
          <a:p>
            <a:r>
              <a:rPr lang="en-US" dirty="0" smtClean="0"/>
              <a:t>Bonus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132764"/>
            <a:ext cx="4565073" cy="5044199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How many fewer students voted for baseball than basketball?</a:t>
            </a: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>
                <a:latin typeface="+mj-lt"/>
              </a:rPr>
              <a:t>If 24 students voted altogether, where should the bar for soccer stop?</a:t>
            </a: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>
                <a:latin typeface="+mj-lt"/>
              </a:rPr>
              <a:t>How many more students would have to vote for basketball to make it the most popular sport?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8151130"/>
              </p:ext>
            </p:extLst>
          </p:nvPr>
        </p:nvGraphicFramePr>
        <p:xfrm>
          <a:off x="6361545" y="758296"/>
          <a:ext cx="4992255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2997905" y="1889162"/>
            <a:ext cx="190539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2 + __ = 7</a:t>
            </a:r>
          </a:p>
          <a:p>
            <a:pPr algn="ctr"/>
            <a:r>
              <a:rPr lang="en-US" sz="200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5 fewer students</a:t>
            </a:r>
            <a:endParaRPr lang="en-US" sz="2000" b="0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59034" y="3679119"/>
            <a:ext cx="440787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2 + ___ + 8 + 7 = 24</a:t>
            </a:r>
          </a:p>
          <a:p>
            <a:pPr algn="ctr"/>
            <a:r>
              <a:rPr lang="en-US" sz="200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The bar would stop between the 6 and 8.</a:t>
            </a:r>
            <a:endParaRPr lang="en-US" sz="2000" b="0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7587" y="5823020"/>
            <a:ext cx="550631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7 + ___ = 8</a:t>
            </a:r>
          </a:p>
          <a:p>
            <a:pPr algn="ctr"/>
            <a:r>
              <a:rPr lang="en-US" sz="200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So, 2 more people would have to vote for basketball</a:t>
            </a:r>
          </a:p>
          <a:p>
            <a:pPr algn="ctr"/>
            <a:r>
              <a:rPr lang="en-US" sz="2000" b="0" cap="none" spc="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to make it </a:t>
            </a:r>
            <a:r>
              <a:rPr lang="en-US" sz="2000" b="0" i="1" cap="none" spc="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more </a:t>
            </a:r>
            <a:r>
              <a:rPr lang="en-US" sz="2000" b="0" cap="none" spc="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popular than football.</a:t>
            </a:r>
            <a:endParaRPr lang="en-US" sz="2000" b="0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4455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217" y="243940"/>
            <a:ext cx="10515600" cy="769612"/>
          </a:xfrm>
        </p:spPr>
        <p:txBody>
          <a:bodyPr/>
          <a:lstStyle/>
          <a:p>
            <a:pPr algn="ctr"/>
            <a:r>
              <a:rPr lang="en-US" dirty="0" smtClean="0"/>
              <a:t>Picture Graphs vs. Bar Graphs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557108"/>
              </p:ext>
            </p:extLst>
          </p:nvPr>
        </p:nvGraphicFramePr>
        <p:xfrm>
          <a:off x="471346" y="1439997"/>
          <a:ext cx="4308472" cy="43075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1132"/>
                <a:gridCol w="3007340"/>
              </a:tblGrid>
              <a:tr h="392588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/>
                        <a:t>Favorite</a:t>
                      </a:r>
                      <a:r>
                        <a:rPr lang="en-US" sz="2000" b="1" u="none" baseline="0" dirty="0" smtClean="0"/>
                        <a:t> Ice Cream in Ms. Smith’s Class</a:t>
                      </a:r>
                      <a:endParaRPr lang="en-US" sz="2000" b="1" u="none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u="sng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676198"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/>
                        <a:t>Ice Cream Flavor</a:t>
                      </a:r>
                      <a:endParaRPr lang="en-US" sz="1400" u="none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dirty="0" smtClean="0"/>
                        <a:t>Number of Students</a:t>
                      </a:r>
                      <a:endParaRPr lang="en-US" sz="1800" u="none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</a:tr>
              <a:tr h="63870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Vanilla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63870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Strawberry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63870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Chocolate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67619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Cookies and Cream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63870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Key: Each         = 2 students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Picture 2" descr="http://www.clker.com/cliparts/k/j/Z/f/g/C/ice-cream-cone-outline-hi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2216">
            <a:off x="2048520" y="2521237"/>
            <a:ext cx="489668" cy="674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clker.com/cliparts/k/j/Z/f/g/C/ice-cream-cone-outline-hi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2216">
            <a:off x="2456659" y="2521236"/>
            <a:ext cx="489668" cy="674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clker.com/cliparts/k/j/Z/f/g/C/ice-cream-cone-outline-hi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2216">
            <a:off x="2864800" y="2521235"/>
            <a:ext cx="489668" cy="674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clker.com/cliparts/k/j/Z/f/g/C/ice-cream-cone-outline-hi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2216">
            <a:off x="1947532" y="3147362"/>
            <a:ext cx="489668" cy="674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clker.com/cliparts/k/j/Z/f/g/C/ice-cream-cone-outline-hi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2216">
            <a:off x="2372464" y="3147361"/>
            <a:ext cx="489668" cy="674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www.clker.com/cliparts/k/j/Z/f/g/C/ice-cream-cone-outline-hi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2216">
            <a:off x="1947533" y="3773485"/>
            <a:ext cx="489668" cy="674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www.clker.com/cliparts/k/j/Z/f/g/C/ice-cream-cone-outline-hi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2216">
            <a:off x="2355671" y="3773484"/>
            <a:ext cx="489668" cy="674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www.clker.com/cliparts/k/j/Z/f/g/C/ice-cream-cone-outline-hi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2216">
            <a:off x="1969967" y="4418375"/>
            <a:ext cx="489668" cy="674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www.clker.com/cliparts/k/j/Z/f/g/C/ice-cream-cone-outline-hi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2216">
            <a:off x="2285184" y="5044497"/>
            <a:ext cx="489668" cy="674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417972"/>
              </p:ext>
            </p:extLst>
          </p:nvPr>
        </p:nvGraphicFramePr>
        <p:xfrm>
          <a:off x="5306294" y="1418184"/>
          <a:ext cx="6470072" cy="4688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6832"/>
                <a:gridCol w="1150810"/>
                <a:gridCol w="1150810"/>
                <a:gridCol w="1150810"/>
                <a:gridCol w="1150810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Favorite</a:t>
                      </a:r>
                      <a:r>
                        <a:rPr lang="en-US" sz="2000" b="1" baseline="0" dirty="0" smtClean="0"/>
                        <a:t> Ice Cream in Ms. Smith’s Class</a:t>
                      </a:r>
                      <a:endParaRPr lang="en-US" sz="2000" b="1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Vanilla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Strawberry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Chocolate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Cookies &amp; Cream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zigZ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Students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7024255" y="5381710"/>
            <a:ext cx="33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174182" y="5381710"/>
            <a:ext cx="33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9324109" y="5359613"/>
            <a:ext cx="33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0474036" y="5345758"/>
            <a:ext cx="33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030405" y="5934670"/>
            <a:ext cx="61532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What do you notice?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 rot="16200000">
            <a:off x="4528855" y="3490972"/>
            <a:ext cx="1892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Ice Cream Flavors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72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075" y="129994"/>
            <a:ext cx="10515600" cy="823595"/>
          </a:xfrm>
        </p:spPr>
        <p:txBody>
          <a:bodyPr/>
          <a:lstStyle/>
          <a:p>
            <a:r>
              <a:rPr lang="en-US" dirty="0" smtClean="0"/>
              <a:t>How to read a Bar Graph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611815"/>
              </p:ext>
            </p:extLst>
          </p:nvPr>
        </p:nvGraphicFramePr>
        <p:xfrm>
          <a:off x="355471" y="1313681"/>
          <a:ext cx="6470072" cy="4688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6832"/>
                <a:gridCol w="1150810"/>
                <a:gridCol w="1150810"/>
                <a:gridCol w="1150810"/>
                <a:gridCol w="1150810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Favorite</a:t>
                      </a:r>
                      <a:r>
                        <a:rPr lang="en-US" sz="2000" b="1" baseline="0" dirty="0" smtClean="0"/>
                        <a:t> Ice Cream in Ms. Smith’s Class</a:t>
                      </a:r>
                      <a:endParaRPr lang="en-US" sz="2000" b="1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Vanilla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Strawberry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Chocolate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Cookies &amp; Cream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zigZ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Students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73432" y="5238019"/>
            <a:ext cx="33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23359" y="5238019"/>
            <a:ext cx="33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73286" y="5228985"/>
            <a:ext cx="33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23213" y="5215130"/>
            <a:ext cx="33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54389" y="1188720"/>
            <a:ext cx="46373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smtClean="0">
                <a:latin typeface="+mj-lt"/>
              </a:rPr>
              <a:t>Read the title.</a:t>
            </a:r>
          </a:p>
          <a:p>
            <a:pPr marL="342900" indent="-342900">
              <a:buAutoNum type="arabicPeriod"/>
            </a:pPr>
            <a:endParaRPr lang="en-US" sz="2800" dirty="0" smtClean="0">
              <a:latin typeface="+mj-lt"/>
            </a:endParaRPr>
          </a:p>
          <a:p>
            <a:pPr marL="342900" indent="-342900">
              <a:buAutoNum type="arabicPeriod"/>
            </a:pPr>
            <a:r>
              <a:rPr lang="en-US" sz="2800" dirty="0" smtClean="0">
                <a:latin typeface="+mj-lt"/>
              </a:rPr>
              <a:t>Read all the labels.</a:t>
            </a:r>
          </a:p>
          <a:p>
            <a:pPr marL="342900" indent="-342900">
              <a:buAutoNum type="arabicPeriod"/>
            </a:pPr>
            <a:endParaRPr lang="en-US" sz="2800" dirty="0">
              <a:latin typeface="+mj-lt"/>
            </a:endParaRPr>
          </a:p>
          <a:p>
            <a:pPr marL="342900" indent="-342900">
              <a:buAutoNum type="arabicPeriod"/>
            </a:pPr>
            <a:r>
              <a:rPr lang="en-US" sz="2800" dirty="0" smtClean="0">
                <a:latin typeface="+mj-lt"/>
              </a:rPr>
              <a:t>To find the value of a bar, look at where the bar ends.</a:t>
            </a:r>
            <a:endParaRPr lang="en-US" sz="2800" dirty="0">
              <a:latin typeface="+mj-lt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227909" y="1188720"/>
            <a:ext cx="5003074" cy="6139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-435031" y="3112149"/>
            <a:ext cx="1892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Ice Cream Flavors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223359" y="5607351"/>
            <a:ext cx="2498172" cy="3885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 rot="16200000">
            <a:off x="-728467" y="3102565"/>
            <a:ext cx="2498172" cy="3885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676404" y="2060791"/>
            <a:ext cx="1" cy="316740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855243" y="4707299"/>
            <a:ext cx="44724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So, 6 students in Ms. Smith’s </a:t>
            </a:r>
            <a:r>
              <a:rPr lang="en-US" sz="360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class prefer vanilla.</a:t>
            </a:r>
            <a:endParaRPr lang="en-US" sz="3600" b="0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4148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075" y="129994"/>
            <a:ext cx="10515600" cy="823595"/>
          </a:xfrm>
        </p:spPr>
        <p:txBody>
          <a:bodyPr/>
          <a:lstStyle/>
          <a:p>
            <a:r>
              <a:rPr lang="en-US" dirty="0" smtClean="0"/>
              <a:t>How to read a Bar Graph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611815"/>
              </p:ext>
            </p:extLst>
          </p:nvPr>
        </p:nvGraphicFramePr>
        <p:xfrm>
          <a:off x="355471" y="1313681"/>
          <a:ext cx="6470072" cy="4688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6832"/>
                <a:gridCol w="1150810"/>
                <a:gridCol w="1150810"/>
                <a:gridCol w="1150810"/>
                <a:gridCol w="1150810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Favorite</a:t>
                      </a:r>
                      <a:r>
                        <a:rPr lang="en-US" sz="2000" b="1" baseline="0" dirty="0" smtClean="0"/>
                        <a:t> Ice Cream in Ms. Smith’s Class</a:t>
                      </a:r>
                      <a:endParaRPr lang="en-US" sz="2000" b="1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Vanilla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Strawberry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Chocolate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Cookies &amp; Cream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zigZ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Students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73432" y="5238019"/>
            <a:ext cx="33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23359" y="5238019"/>
            <a:ext cx="33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73286" y="5228985"/>
            <a:ext cx="33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23213" y="5215130"/>
            <a:ext cx="33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54389" y="1188720"/>
            <a:ext cx="46373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smtClean="0">
                <a:latin typeface="+mj-lt"/>
              </a:rPr>
              <a:t>Read the title.</a:t>
            </a:r>
          </a:p>
          <a:p>
            <a:pPr marL="342900" indent="-342900">
              <a:buAutoNum type="arabicPeriod"/>
            </a:pPr>
            <a:endParaRPr lang="en-US" sz="2800" dirty="0" smtClean="0">
              <a:latin typeface="+mj-lt"/>
            </a:endParaRPr>
          </a:p>
          <a:p>
            <a:pPr marL="342900" indent="-342900">
              <a:buAutoNum type="arabicPeriod"/>
            </a:pPr>
            <a:r>
              <a:rPr lang="en-US" sz="2800" dirty="0" smtClean="0">
                <a:latin typeface="+mj-lt"/>
              </a:rPr>
              <a:t>Read all the labels.</a:t>
            </a:r>
          </a:p>
          <a:p>
            <a:pPr marL="342900" indent="-342900">
              <a:buAutoNum type="arabicPeriod"/>
            </a:pPr>
            <a:endParaRPr lang="en-US" sz="2800" dirty="0">
              <a:latin typeface="+mj-lt"/>
            </a:endParaRPr>
          </a:p>
          <a:p>
            <a:pPr marL="342900" indent="-342900">
              <a:buAutoNum type="arabicPeriod"/>
            </a:pPr>
            <a:r>
              <a:rPr lang="en-US" sz="2800" dirty="0" smtClean="0">
                <a:latin typeface="+mj-lt"/>
              </a:rPr>
              <a:t>To find the value of a bar, look at where the bar ends.</a:t>
            </a:r>
            <a:endParaRPr lang="en-US" sz="28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-435031" y="3112149"/>
            <a:ext cx="1892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Ice Cream Flavors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516979" y="3631474"/>
            <a:ext cx="0" cy="160654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7221003" y="4242882"/>
            <a:ext cx="44724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How many more students like chocolate than cookies &amp; cream?</a:t>
            </a:r>
            <a:endParaRPr lang="en-US" sz="3600" b="0" cap="none" spc="0" dirty="0">
              <a:ln w="0"/>
              <a:solidFill>
                <a:schemeClr val="accent6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3369426" y="4545874"/>
            <a:ext cx="0" cy="69214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389613" y="4523778"/>
            <a:ext cx="1127366" cy="34607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 more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71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25" y="273686"/>
            <a:ext cx="10935789" cy="81053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Let’s look at another bar graph.</a:t>
            </a:r>
            <a:endParaRPr lang="en-US" sz="3600" dirty="0"/>
          </a:p>
        </p:txBody>
      </p:sp>
      <p:pic>
        <p:nvPicPr>
          <p:cNvPr id="1026" name="Picture 2" descr="http://www.studyzone.org/testprep/math4/e/readin4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BDE7E7"/>
              </a:clrFrom>
              <a:clrTo>
                <a:srgbClr val="BDE7E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6" t="4635"/>
          <a:stretch/>
        </p:blipFill>
        <p:spPr bwMode="auto">
          <a:xfrm>
            <a:off x="287382" y="1340042"/>
            <a:ext cx="7522862" cy="5517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554686" y="2225950"/>
            <a:ext cx="46373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smtClean="0">
                <a:latin typeface="+mj-lt"/>
              </a:rPr>
              <a:t>Read the title.</a:t>
            </a:r>
          </a:p>
          <a:p>
            <a:pPr marL="342900" indent="-342900">
              <a:buAutoNum type="arabicPeriod"/>
            </a:pPr>
            <a:endParaRPr lang="en-US" sz="2800" dirty="0" smtClean="0">
              <a:latin typeface="+mj-lt"/>
            </a:endParaRPr>
          </a:p>
          <a:p>
            <a:pPr marL="342900" indent="-342900">
              <a:buAutoNum type="arabicPeriod"/>
            </a:pPr>
            <a:r>
              <a:rPr lang="en-US" sz="2800" dirty="0" smtClean="0">
                <a:latin typeface="+mj-lt"/>
              </a:rPr>
              <a:t>Read all the labels.</a:t>
            </a:r>
          </a:p>
          <a:p>
            <a:pPr marL="342900" indent="-342900">
              <a:buAutoNum type="arabicPeriod"/>
            </a:pPr>
            <a:endParaRPr lang="en-US" sz="2800" dirty="0">
              <a:latin typeface="+mj-lt"/>
            </a:endParaRPr>
          </a:p>
          <a:p>
            <a:pPr marL="342900" indent="-342900">
              <a:buAutoNum type="arabicPeriod"/>
            </a:pPr>
            <a:r>
              <a:rPr lang="en-US" sz="2800" dirty="0" smtClean="0">
                <a:latin typeface="+mj-lt"/>
              </a:rPr>
              <a:t>To find the value of a bar, look at where the bar ends.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89239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25" y="273686"/>
            <a:ext cx="10935789" cy="81053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Let’s make a frequency table with the data in the bar graph.</a:t>
            </a:r>
            <a:endParaRPr lang="en-US" sz="3600" dirty="0"/>
          </a:p>
        </p:txBody>
      </p:sp>
      <p:pic>
        <p:nvPicPr>
          <p:cNvPr id="1026" name="Picture 2" descr="http://www.studyzone.org/testprep/math4/e/readin4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BDE7E7"/>
              </a:clrFrom>
              <a:clrTo>
                <a:srgbClr val="BDE7E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6" t="4635"/>
          <a:stretch/>
        </p:blipFill>
        <p:spPr bwMode="auto">
          <a:xfrm>
            <a:off x="287382" y="1340042"/>
            <a:ext cx="7522862" cy="5517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264119"/>
              </p:ext>
            </p:extLst>
          </p:nvPr>
        </p:nvGraphicFramePr>
        <p:xfrm>
          <a:off x="8045015" y="1340042"/>
          <a:ext cx="3374099" cy="423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0264"/>
                <a:gridCol w="2043835"/>
              </a:tblGrid>
              <a:tr h="32211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/>
                        <a:t>Sports</a:t>
                      </a:r>
                      <a:r>
                        <a:rPr lang="en-US" sz="2000" b="1" u="none" baseline="0" dirty="0" smtClean="0"/>
                        <a:t> played by 3</a:t>
                      </a:r>
                      <a:r>
                        <a:rPr lang="en-US" sz="2000" b="1" u="none" baseline="30000" dirty="0" smtClean="0"/>
                        <a:t>rd</a:t>
                      </a:r>
                      <a:r>
                        <a:rPr lang="en-US" sz="2000" b="1" u="none" baseline="0" dirty="0" smtClean="0"/>
                        <a:t> graders</a:t>
                      </a:r>
                      <a:endParaRPr lang="en-US" sz="2000" b="1" u="none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u="sng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49697"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/>
                        <a:t>Sports</a:t>
                      </a:r>
                      <a:endParaRPr lang="en-US" sz="2000" u="none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dirty="0" smtClean="0"/>
                        <a:t>Number of 3</a:t>
                      </a:r>
                      <a:r>
                        <a:rPr lang="en-US" sz="1800" u="none" baseline="30000" dirty="0" smtClean="0"/>
                        <a:t>rd</a:t>
                      </a:r>
                      <a:r>
                        <a:rPr lang="en-US" sz="1800" u="none" dirty="0" smtClean="0"/>
                        <a:t> graders</a:t>
                      </a:r>
                      <a:endParaRPr lang="en-US" sz="1800" u="none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203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Baseball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5203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Football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5203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Soccer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54969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Hockey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54969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Basketball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 flipH="1">
            <a:off x="1937982" y="2866030"/>
            <a:ext cx="900752" cy="13648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9978950" y="2216708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40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937982" y="3603009"/>
            <a:ext cx="1774209" cy="2275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9978950" y="286603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30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951630" y="2503227"/>
            <a:ext cx="2674961" cy="0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978950" y="3515352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45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1937983" y="4298760"/>
            <a:ext cx="3575713" cy="0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9978949" y="4164674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20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1924335" y="3208278"/>
            <a:ext cx="4544704" cy="0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9978949" y="4813996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35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9592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5" grpId="0"/>
      <p:bldP spid="18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25" y="273686"/>
            <a:ext cx="10935789" cy="81053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Let’s interpret the graph.</a:t>
            </a:r>
            <a:endParaRPr lang="en-US" sz="3600" dirty="0"/>
          </a:p>
        </p:txBody>
      </p:sp>
      <p:pic>
        <p:nvPicPr>
          <p:cNvPr id="1026" name="Picture 2" descr="http://www.studyzone.org/testprep/math4/e/readin4.gif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BDE7E7"/>
              </a:clrFrom>
              <a:clrTo>
                <a:srgbClr val="BDE7E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6" t="4635"/>
          <a:stretch/>
        </p:blipFill>
        <p:spPr bwMode="auto">
          <a:xfrm>
            <a:off x="287382" y="1340042"/>
            <a:ext cx="7522862" cy="5517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213492" y="273686"/>
            <a:ext cx="463731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smtClean="0">
                <a:latin typeface="+mj-lt"/>
              </a:rPr>
              <a:t>How many students liked the most popular sport?</a:t>
            </a:r>
          </a:p>
          <a:p>
            <a:pPr marL="342900" indent="-342900">
              <a:buAutoNum type="arabicPeriod"/>
            </a:pPr>
            <a:endParaRPr lang="en-US" sz="2800" dirty="0" smtClean="0">
              <a:latin typeface="+mj-lt"/>
            </a:endParaRPr>
          </a:p>
          <a:p>
            <a:pPr marL="342900" indent="-342900">
              <a:buAutoNum type="arabicPeriod"/>
            </a:pPr>
            <a:endParaRPr lang="en-US" sz="2800" dirty="0" smtClean="0">
              <a:latin typeface="+mj-lt"/>
            </a:endParaRPr>
          </a:p>
          <a:p>
            <a:pPr marL="342900" indent="-342900">
              <a:buAutoNum type="arabicPeriod"/>
            </a:pPr>
            <a:r>
              <a:rPr lang="en-US" sz="2800" dirty="0" smtClean="0">
                <a:latin typeface="+mj-lt"/>
              </a:rPr>
              <a:t>How many more students like the most popular sport than the least popular sport?</a:t>
            </a:r>
          </a:p>
          <a:p>
            <a:pPr marL="342900" indent="-342900">
              <a:buAutoNum type="arabicPeriod"/>
            </a:pPr>
            <a:endParaRPr lang="en-US" sz="2800" dirty="0" smtClean="0">
              <a:latin typeface="+mj-lt"/>
            </a:endParaRPr>
          </a:p>
          <a:p>
            <a:pPr marL="342900" indent="-342900">
              <a:buAutoNum type="arabicPeriod"/>
            </a:pPr>
            <a:endParaRPr lang="en-US" sz="2800" dirty="0">
              <a:latin typeface="+mj-lt"/>
            </a:endParaRPr>
          </a:p>
          <a:p>
            <a:pPr marL="342900" indent="-342900">
              <a:buAutoNum type="arabicPeriod"/>
            </a:pPr>
            <a:r>
              <a:rPr lang="en-US" sz="2800" dirty="0" smtClean="0">
                <a:latin typeface="+mj-lt"/>
              </a:rPr>
              <a:t>How many more 3</a:t>
            </a:r>
            <a:r>
              <a:rPr lang="en-US" sz="2800" baseline="30000" dirty="0" smtClean="0">
                <a:latin typeface="+mj-lt"/>
              </a:rPr>
              <a:t>rd</a:t>
            </a:r>
            <a:r>
              <a:rPr lang="en-US" sz="2800" dirty="0" smtClean="0">
                <a:latin typeface="+mj-lt"/>
              </a:rPr>
              <a:t> graders would have to like baseball to make it the most popular sport?</a:t>
            </a:r>
            <a:endParaRPr lang="en-US" sz="28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19568" y="1208137"/>
            <a:ext cx="447243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45 (soccer)</a:t>
            </a:r>
            <a:endParaRPr lang="en-US" sz="3600" b="0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968911" y="3336063"/>
            <a:ext cx="447243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742950" indent="-742950" algn="ctr">
              <a:buAutoNum type="arabicPlain" startAt="45"/>
            </a:pPr>
            <a:r>
              <a:rPr lang="en-US" sz="3600" b="0" cap="none" spc="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–  20 = 25</a:t>
            </a:r>
          </a:p>
          <a:p>
            <a:r>
              <a:rPr lang="en-US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soccer   -   hockey</a:t>
            </a:r>
            <a:endParaRPr lang="en-US" b="0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31641" y="6287128"/>
            <a:ext cx="565472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40 + ___ = 45</a:t>
            </a:r>
            <a:endParaRPr lang="en-US" sz="2800" b="0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552166" y="6245629"/>
            <a:ext cx="43874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en-US" sz="2800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688641" y="5819564"/>
            <a:ext cx="345743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So, 6 more students.</a:t>
            </a:r>
            <a:endParaRPr lang="en-US" sz="2800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2939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4533900" y="1916722"/>
            <a:ext cx="0" cy="3568231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484684" y="1899137"/>
            <a:ext cx="0" cy="3568231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435469" y="1916723"/>
            <a:ext cx="0" cy="3568231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03490"/>
            <a:ext cx="10515600" cy="1325563"/>
          </a:xfrm>
        </p:spPr>
        <p:txBody>
          <a:bodyPr/>
          <a:lstStyle/>
          <a:p>
            <a:r>
              <a:rPr lang="en-US" dirty="0" smtClean="0"/>
              <a:t>Let’s look at another bar graph.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581516"/>
              </p:ext>
            </p:extLst>
          </p:nvPr>
        </p:nvGraphicFramePr>
        <p:xfrm>
          <a:off x="246184" y="1524696"/>
          <a:ext cx="6893170" cy="4688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8570"/>
                <a:gridCol w="1040920"/>
                <a:gridCol w="1040920"/>
                <a:gridCol w="1040920"/>
                <a:gridCol w="1040920"/>
                <a:gridCol w="104092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How</a:t>
                      </a:r>
                      <a:r>
                        <a:rPr lang="en-US" sz="2000" b="1" baseline="0" dirty="0" smtClean="0"/>
                        <a:t> 3</a:t>
                      </a:r>
                      <a:r>
                        <a:rPr lang="en-US" sz="2000" b="1" baseline="30000" dirty="0" smtClean="0"/>
                        <a:t>rd</a:t>
                      </a:r>
                      <a:r>
                        <a:rPr lang="en-US" sz="2000" b="1" baseline="0" dirty="0" smtClean="0"/>
                        <a:t> Graders at Highland Elementary get to school </a:t>
                      </a:r>
                      <a:endParaRPr lang="en-US" sz="2000" b="1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Walk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Bus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Car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Bike 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Students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916723" y="2284532"/>
            <a:ext cx="3639312" cy="393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16724" y="3079201"/>
            <a:ext cx="2092568" cy="41416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16725" y="3873508"/>
            <a:ext cx="2615184" cy="38636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16723" y="4713922"/>
            <a:ext cx="1051560" cy="3840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5556739" y="1899136"/>
            <a:ext cx="0" cy="3568231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605954" y="1899135"/>
            <a:ext cx="0" cy="3568231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16200000">
            <a:off x="-725314" y="3278430"/>
            <a:ext cx="2907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Ways to get to school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401986" y="1338896"/>
            <a:ext cx="46373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smtClean="0">
                <a:latin typeface="+mj-lt"/>
              </a:rPr>
              <a:t>Read the title.</a:t>
            </a:r>
          </a:p>
          <a:p>
            <a:pPr marL="342900" indent="-342900">
              <a:buAutoNum type="arabicPeriod"/>
            </a:pPr>
            <a:endParaRPr lang="en-US" sz="2800" dirty="0" smtClean="0">
              <a:latin typeface="+mj-lt"/>
            </a:endParaRPr>
          </a:p>
          <a:p>
            <a:pPr marL="342900" indent="-342900">
              <a:buAutoNum type="arabicPeriod"/>
            </a:pPr>
            <a:r>
              <a:rPr lang="en-US" sz="2800" dirty="0" smtClean="0">
                <a:latin typeface="+mj-lt"/>
              </a:rPr>
              <a:t>Read all the labels.</a:t>
            </a:r>
          </a:p>
          <a:p>
            <a:pPr marL="342900" indent="-342900">
              <a:buAutoNum type="arabicPeriod"/>
            </a:pPr>
            <a:endParaRPr lang="en-US" sz="2800" dirty="0">
              <a:latin typeface="+mj-lt"/>
            </a:endParaRPr>
          </a:p>
          <a:p>
            <a:pPr marL="342900" indent="-342900">
              <a:buAutoNum type="arabicPeriod"/>
            </a:pPr>
            <a:r>
              <a:rPr lang="en-US" sz="2800" dirty="0" smtClean="0">
                <a:latin typeface="+mj-lt"/>
              </a:rPr>
              <a:t>To find the value of a bar, look at where the bar ends.</a:t>
            </a:r>
            <a:endParaRPr lang="en-US" sz="2800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85748" y="5467366"/>
            <a:ext cx="33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719510" y="5502539"/>
            <a:ext cx="469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806472" y="5484953"/>
            <a:ext cx="480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45216" y="5484953"/>
            <a:ext cx="490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894617" y="5502539"/>
            <a:ext cx="490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401986" y="4128573"/>
            <a:ext cx="478941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7030A0"/>
                </a:solidFill>
              </a:rPr>
              <a:t>The numbers on the bottom are called the scale.  The scale on this graph is 0-50. The numbers are skip counting by 10s.  </a:t>
            </a:r>
            <a:endParaRPr lang="en-US" sz="2000" b="1" i="1" dirty="0">
              <a:solidFill>
                <a:srgbClr val="7030A0"/>
              </a:solidFill>
            </a:endParaRPr>
          </a:p>
          <a:p>
            <a:endParaRPr lang="en-US" sz="2000" b="1" i="1" dirty="0" smtClean="0">
              <a:solidFill>
                <a:srgbClr val="7030A0"/>
              </a:solidFill>
            </a:endParaRPr>
          </a:p>
          <a:p>
            <a:r>
              <a:rPr lang="en-US" sz="2000" b="1" i="1" dirty="0" smtClean="0">
                <a:solidFill>
                  <a:srgbClr val="7030A0"/>
                </a:solidFill>
              </a:rPr>
              <a:t>Just like on a picture graph with a key, if we had to count by 1s, it would be a really big graph.</a:t>
            </a:r>
            <a:endParaRPr lang="en-US" sz="2000" b="1" i="1" dirty="0">
              <a:solidFill>
                <a:srgbClr val="7030A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11261" y="5484953"/>
            <a:ext cx="490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53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4533900" y="1916722"/>
            <a:ext cx="0" cy="3568231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484684" y="1899137"/>
            <a:ext cx="0" cy="3568231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435469" y="1916723"/>
            <a:ext cx="0" cy="3568231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03490"/>
            <a:ext cx="10515600" cy="1325563"/>
          </a:xfrm>
        </p:spPr>
        <p:txBody>
          <a:bodyPr/>
          <a:lstStyle/>
          <a:p>
            <a:r>
              <a:rPr lang="en-US" dirty="0" smtClean="0"/>
              <a:t>Let’s interpret the graph.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581516"/>
              </p:ext>
            </p:extLst>
          </p:nvPr>
        </p:nvGraphicFramePr>
        <p:xfrm>
          <a:off x="246184" y="1524696"/>
          <a:ext cx="6893170" cy="4688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8570"/>
                <a:gridCol w="1040920"/>
                <a:gridCol w="1040920"/>
                <a:gridCol w="1040920"/>
                <a:gridCol w="1040920"/>
                <a:gridCol w="104092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How</a:t>
                      </a:r>
                      <a:r>
                        <a:rPr lang="en-US" sz="2000" b="1" baseline="0" dirty="0" smtClean="0"/>
                        <a:t> 3</a:t>
                      </a:r>
                      <a:r>
                        <a:rPr lang="en-US" sz="2000" b="1" baseline="30000" dirty="0" smtClean="0"/>
                        <a:t>rd</a:t>
                      </a:r>
                      <a:r>
                        <a:rPr lang="en-US" sz="2000" b="1" baseline="0" dirty="0" smtClean="0"/>
                        <a:t> Graders at Highland Elementary get to school </a:t>
                      </a:r>
                      <a:endParaRPr lang="en-US" sz="2000" b="1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Walk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Bus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Car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Bike 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Students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916723" y="2284532"/>
            <a:ext cx="3639312" cy="393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16724" y="3079201"/>
            <a:ext cx="2092568" cy="41416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16725" y="3873508"/>
            <a:ext cx="2615184" cy="38636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16723" y="4713922"/>
            <a:ext cx="1051560" cy="3840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85748" y="5467366"/>
            <a:ext cx="33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19510" y="5502539"/>
            <a:ext cx="469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06472" y="5484953"/>
            <a:ext cx="480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845216" y="5484953"/>
            <a:ext cx="490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5556739" y="1899136"/>
            <a:ext cx="0" cy="3568231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605954" y="1899135"/>
            <a:ext cx="0" cy="3568231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16200000">
            <a:off x="-725314" y="3278430"/>
            <a:ext cx="2907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Ways to get to school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354389" y="1188720"/>
            <a:ext cx="463731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smtClean="0">
                <a:latin typeface="+mj-lt"/>
              </a:rPr>
              <a:t>How many students walk to school?</a:t>
            </a:r>
          </a:p>
          <a:p>
            <a:pPr marL="342900" indent="-342900">
              <a:buAutoNum type="arabicPeriod"/>
            </a:pPr>
            <a:endParaRPr lang="en-US" sz="2800" dirty="0" smtClean="0">
              <a:latin typeface="+mj-lt"/>
            </a:endParaRPr>
          </a:p>
          <a:p>
            <a:pPr marL="342900" indent="-342900">
              <a:buAutoNum type="arabicPeriod"/>
            </a:pPr>
            <a:endParaRPr lang="en-US" sz="2800" dirty="0" smtClean="0">
              <a:latin typeface="+mj-lt"/>
            </a:endParaRPr>
          </a:p>
          <a:p>
            <a:pPr marL="342900" indent="-342900">
              <a:buAutoNum type="arabicPeriod"/>
            </a:pPr>
            <a:r>
              <a:rPr lang="en-US" sz="2800" dirty="0" smtClean="0">
                <a:latin typeface="+mj-lt"/>
              </a:rPr>
              <a:t>What is the least popular way to get to school?</a:t>
            </a:r>
          </a:p>
          <a:p>
            <a:pPr marL="342900" indent="-342900">
              <a:buAutoNum type="arabicPeriod"/>
            </a:pPr>
            <a:endParaRPr lang="en-US" sz="2800" dirty="0" smtClean="0">
              <a:latin typeface="+mj-lt"/>
            </a:endParaRPr>
          </a:p>
          <a:p>
            <a:pPr marL="342900" indent="-342900">
              <a:buAutoNum type="arabicPeriod"/>
            </a:pPr>
            <a:endParaRPr lang="en-US" sz="2800" dirty="0">
              <a:latin typeface="+mj-lt"/>
            </a:endParaRPr>
          </a:p>
          <a:p>
            <a:pPr marL="342900" indent="-342900">
              <a:buAutoNum type="arabicPeriod"/>
            </a:pPr>
            <a:r>
              <a:rPr lang="en-US" sz="2800" dirty="0" smtClean="0">
                <a:latin typeface="+mj-lt"/>
              </a:rPr>
              <a:t>How many more car riders than bikers are there?</a:t>
            </a:r>
            <a:endParaRPr lang="en-US" sz="28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737919" y="1830854"/>
            <a:ext cx="3246081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Halfway between 30 </a:t>
            </a:r>
          </a:p>
          <a:p>
            <a:pPr algn="ctr"/>
            <a:r>
              <a:rPr lang="en-US" sz="2800" b="0" cap="none" spc="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and 40 i</a:t>
            </a:r>
            <a:r>
              <a:rPr lang="en-US" sz="280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 35.</a:t>
            </a:r>
            <a:endParaRPr lang="en-US" sz="2800" b="0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000875" y="3925833"/>
            <a:ext cx="106471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Biking</a:t>
            </a:r>
            <a:endParaRPr lang="en-US" sz="2800" b="0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814162" y="5589925"/>
            <a:ext cx="337783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25 – 10 = 15</a:t>
            </a:r>
            <a:endParaRPr lang="en-US" sz="2800" b="0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94617" y="5502539"/>
            <a:ext cx="490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911261" y="5484953"/>
            <a:ext cx="490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2981882" y="4720352"/>
            <a:ext cx="1536963" cy="384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15 more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87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2" grpId="0"/>
      <p:bldP spid="24" grpId="0"/>
      <p:bldP spid="2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Make and Use Bar Graphs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Picture Graphs vs. Bar Graphs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How to read a Bar Graph 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How to read a Bar Graph &amp;quot;&quot;/&gt;&lt;property id=&quot;20307&quot; value=&quot;259&quot;/&gt;&lt;/object&gt;&lt;object type=&quot;3&quot; unique_id=&quot;10008&quot;&gt;&lt;property id=&quot;20148&quot; value=&quot;5&quot;/&gt;&lt;property id=&quot;20300&quot; value=&quot;Slide 8 - &amp;quot;Let’s look at another bar graph.&amp;quot;&quot;/&gt;&lt;property id=&quot;20307&quot; value=&quot;260&quot;/&gt;&lt;/object&gt;&lt;object type=&quot;3&quot; unique_id=&quot;10009&quot;&gt;&lt;property id=&quot;20148&quot; value=&quot;5&quot;/&gt;&lt;property id=&quot;20300&quot; value=&quot;Slide 9 - &amp;quot;Let’s interpret the graph.&amp;quot;&quot;/&gt;&lt;property id=&quot;20307&quot; value=&quot;261&quot;/&gt;&lt;/object&gt;&lt;object type=&quot;3&quot; unique_id=&quot;10090&quot;&gt;&lt;property id=&quot;20148&quot; value=&quot;5&quot;/&gt;&lt;property id=&quot;20300&quot; value=&quot;Slide 5 - &amp;quot;Let’s look at another bar graph.&amp;quot;&quot;/&gt;&lt;property id=&quot;20307&quot; value=&quot;262&quot;/&gt;&lt;/object&gt;&lt;object type=&quot;3&quot; unique_id=&quot;10091&quot;&gt;&lt;property id=&quot;20148&quot; value=&quot;5&quot;/&gt;&lt;property id=&quot;20300&quot; value=&quot;Slide 6 - &amp;quot;Let’s make a frequency table with the data in the bar graph.&amp;quot;&quot;/&gt;&lt;property id=&quot;20307&quot; value=&quot;263&quot;/&gt;&lt;/object&gt;&lt;object type=&quot;3&quot; unique_id=&quot;10142&quot;&gt;&lt;property id=&quot;20148&quot; value=&quot;5&quot;/&gt;&lt;property id=&quot;20300&quot; value=&quot;Slide 7 - &amp;quot;Let’s interpret the graph.&amp;quot;&quot;/&gt;&lt;property id=&quot;20307&quot; value=&quot;264&quot;/&gt;&lt;/object&gt;&lt;object type=&quot;3&quot; unique_id=&quot;10187&quot;&gt;&lt;property id=&quot;20148&quot; value=&quot;5&quot;/&gt;&lt;property id=&quot;20300&quot; value=&quot;Slide 10 - &amp;quot;What would an appropriate scale be for the following data?&amp;quot;&quot;/&gt;&lt;property id=&quot;20307&quot; value=&quot;265&quot;/&gt;&lt;/object&gt;&lt;object type=&quot;3&quot; unique_id=&quot;10188&quot;&gt;&lt;property id=&quot;20148&quot; value=&quot;5&quot;/&gt;&lt;property id=&quot;20300&quot; value=&quot;Slide 11 - &amp;quot;What would an appropriate scale be for the following data?&amp;quot;&quot;/&gt;&lt;property id=&quot;20307&quot; value=&quot;266&quot;/&gt;&lt;/object&gt;&lt;object type=&quot;3&quot; unique_id=&quot;10189&quot;&gt;&lt;property id=&quot;20148&quot; value=&quot;5&quot;/&gt;&lt;property id=&quot;20300&quot; value=&quot;Slide 12 - &amp;quot;What would an appropriate scale be for the following data?&amp;quot;&quot;/&gt;&lt;property id=&quot;20307&quot; value=&quot;267&quot;/&gt;&lt;/object&gt;&lt;object type=&quot;3&quot; unique_id=&quot;10190&quot;&gt;&lt;property id=&quot;20148&quot; value=&quot;5&quot;/&gt;&lt;property id=&quot;20300&quot; value=&quot;Slide 13 - &amp;quot;What would an appropriate scale be for the following data?&amp;quot;&quot;/&gt;&lt;property id=&quot;20307&quot; value=&quot;268&quot;/&gt;&lt;/object&gt;&lt;object type=&quot;3&quot; unique_id=&quot;10296&quot;&gt;&lt;property id=&quot;20148&quot; value=&quot;5&quot;/&gt;&lt;property id=&quot;20300&quot; value=&quot;Slide 14 - &amp;quot;Your Turn&amp;quot;&quot;/&gt;&lt;property id=&quot;20307&quot; value=&quot;269&quot;/&gt;&lt;/object&gt;&lt;object type=&quot;3&quot; unique_id=&quot;10297&quot;&gt;&lt;property id=&quot;20148&quot; value=&quot;5&quot;/&gt;&lt;property id=&quot;20300&quot; value=&quot;Slide 15 - &amp;quot;Wrap-Up&amp;quot;&quot;/&gt;&lt;property id=&quot;20307&quot; value=&quot;270&quot;/&gt;&lt;/object&gt;&lt;object type=&quot;3&quot; unique_id=&quot;10383&quot;&gt;&lt;property id=&quot;20148&quot; value=&quot;5&quot;/&gt;&lt;property id=&quot;20300&quot; value=&quot;Slide 16 - &amp;quot;Bonus Questions&amp;quot;&quot;/&gt;&lt;property id=&quot;20307&quot; value=&quot;27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1075</Words>
  <Application>Microsoft Office PowerPoint</Application>
  <PresentationFormat>Widescreen</PresentationFormat>
  <Paragraphs>251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Make and Use Bar Graphs</vt:lpstr>
      <vt:lpstr>Picture Graphs vs. Bar Graphs</vt:lpstr>
      <vt:lpstr>How to read a Bar Graph </vt:lpstr>
      <vt:lpstr>How to read a Bar Graph </vt:lpstr>
      <vt:lpstr>Let’s look at another bar graph.</vt:lpstr>
      <vt:lpstr>Let’s make a frequency table with the data in the bar graph.</vt:lpstr>
      <vt:lpstr>Let’s interpret the graph.</vt:lpstr>
      <vt:lpstr>Let’s look at another bar graph.</vt:lpstr>
      <vt:lpstr>Let’s interpret the graph.</vt:lpstr>
      <vt:lpstr>What would an appropriate scale be for the following data?</vt:lpstr>
      <vt:lpstr>What would an appropriate scale be for the following data?</vt:lpstr>
      <vt:lpstr>What would an appropriate scale be for the following data?</vt:lpstr>
      <vt:lpstr>What would an appropriate scale be for the following data?</vt:lpstr>
      <vt:lpstr>Your Turn</vt:lpstr>
      <vt:lpstr>Wrap-Up</vt:lpstr>
      <vt:lpstr>Bonus 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 and Use Bar Graphs</dc:title>
  <dc:creator>Loryn Lenartowicz</dc:creator>
  <cp:lastModifiedBy>Loryn Lenartowicz</cp:lastModifiedBy>
  <cp:revision>29</cp:revision>
  <dcterms:created xsi:type="dcterms:W3CDTF">2015-07-09T20:02:38Z</dcterms:created>
  <dcterms:modified xsi:type="dcterms:W3CDTF">2015-07-13T19:44:15Z</dcterms:modified>
</cp:coreProperties>
</file>