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739BC8EA-1680-4F05-842E-51180EBA0885}">
  <a:tblStyle styleId="{739BC8EA-1680-4F05-842E-51180EBA088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6FCB1887-8B4D-4C54-BC19-21B26E86051B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8ECF4"/>
          </a:solidFill>
        </a:fill>
      </a:tcStyle>
    </a:wholeTbl>
    <a:band1H>
      <a:tcStyle>
        <a:tcBdr/>
        <a:fill>
          <a:solidFill>
            <a:srgbClr val="CFD7E7"/>
          </a:solidFill>
        </a:fill>
      </a:tcStyle>
    </a:band1H>
    <a:band1V>
      <a:tcStyle>
        <a:tcBdr/>
        <a:fill>
          <a:solidFill>
            <a:srgbClr val="CFD7E7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-3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94397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5343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98798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75183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rectangles that have the largest perimeter are the ones that area 1 unit wide (this means they are the longest rectangle, which makes them have the largest perimeter).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74020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949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46432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63090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55562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rectangles with the largest area are the ones that are closest to a square (or are squares).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53811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423670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5383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09494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75183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11540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2825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2312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831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3078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8209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3720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128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685800" y="1524000"/>
            <a:ext cx="7772400" cy="2076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 Perimeter, Different Area </a:t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 Area, Different Perimeter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MAFS.3.MD.4.8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Investigate: Same Area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lang="en-US" sz="36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Take out </a:t>
            </a:r>
            <a:r>
              <a:rPr lang="en-US" sz="4400" b="1" i="0" u="none" strike="noStrike" cap="none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18</a:t>
            </a:r>
            <a:r>
              <a:rPr lang="en-US" sz="36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square tiles.  </a:t>
            </a:r>
          </a:p>
          <a:p>
            <a:pPr marL="0" marR="0" lvl="0" indent="0" algn="ctr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a table of all the rectangles you can make and their perimeters.</a:t>
            </a:r>
          </a:p>
        </p:txBody>
      </p:sp>
      <p:graphicFrame>
        <p:nvGraphicFramePr>
          <p:cNvPr id="152" name="Shape 152"/>
          <p:cNvGraphicFramePr/>
          <p:nvPr/>
        </p:nvGraphicFramePr>
        <p:xfrm>
          <a:off x="1752600" y="3581400"/>
          <a:ext cx="5257800" cy="2722935"/>
        </p:xfrm>
        <a:graphic>
          <a:graphicData uri="http://schemas.openxmlformats.org/drawingml/2006/table">
            <a:tbl>
              <a:tblPr firstRow="1" bandRow="1">
                <a:noFill/>
                <a:tableStyleId>{739BC8EA-1680-4F05-842E-51180EBA0885}</a:tableStyleId>
              </a:tblPr>
              <a:tblGrid>
                <a:gridCol w="1752600"/>
                <a:gridCol w="1752600"/>
                <a:gridCol w="1752600"/>
              </a:tblGrid>
              <a:tr h="41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Rectangle Array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Area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Perimeter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18 x 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18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4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Investigate: Same Area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lang="en-US" sz="36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Take out </a:t>
            </a:r>
            <a:r>
              <a:rPr lang="en-US" sz="4400" b="1" i="0" u="none" strike="noStrike" cap="none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18</a:t>
            </a:r>
            <a:r>
              <a:rPr lang="en-US" sz="36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square tiles.  </a:t>
            </a:r>
          </a:p>
          <a:p>
            <a:pPr marL="0" marR="0" lvl="0" indent="0" algn="ctr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a table of all the rectangles you can make and their perimeters.</a:t>
            </a:r>
          </a:p>
        </p:txBody>
      </p:sp>
      <p:graphicFrame>
        <p:nvGraphicFramePr>
          <p:cNvPr id="159" name="Shape 159"/>
          <p:cNvGraphicFramePr/>
          <p:nvPr/>
        </p:nvGraphicFramePr>
        <p:xfrm>
          <a:off x="1752600" y="3581400"/>
          <a:ext cx="5257800" cy="1783105"/>
        </p:xfrm>
        <a:graphic>
          <a:graphicData uri="http://schemas.openxmlformats.org/drawingml/2006/table">
            <a:tbl>
              <a:tblPr firstRow="1" bandRow="1">
                <a:noFill/>
                <a:tableStyleId>{739BC8EA-1680-4F05-842E-51180EBA0885}</a:tableStyleId>
              </a:tblPr>
              <a:tblGrid>
                <a:gridCol w="1752600"/>
                <a:gridCol w="1752600"/>
                <a:gridCol w="1752600"/>
              </a:tblGrid>
              <a:tr h="41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Rectangle Array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Area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Perimeter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18 x 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18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38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2 x 9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18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22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3 x 6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18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18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notice?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36C09"/>
              </a:buClr>
              <a:buSzPct val="25000"/>
              <a:buFont typeface="Arial"/>
              <a:buNone/>
            </a:pPr>
            <a:r>
              <a:rPr lang="en-US" sz="6600" b="0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Which rectangles have the largest perimeter? 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Investigate: Same Perimeter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lang="en-US" sz="36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Perimeter = 16 units </a:t>
            </a:r>
            <a:r>
              <a:rPr lang="en-US" sz="2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(this is NOT 16 square tiles) </a:t>
            </a:r>
          </a:p>
          <a:p>
            <a:pPr marL="0" marR="0" lvl="0" indent="0" algn="ctr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square tiles, make a table of all the rectangles you can make and their areas.</a:t>
            </a:r>
          </a:p>
        </p:txBody>
      </p:sp>
      <p:graphicFrame>
        <p:nvGraphicFramePr>
          <p:cNvPr id="173" name="Shape 173"/>
          <p:cNvGraphicFramePr/>
          <p:nvPr/>
        </p:nvGraphicFramePr>
        <p:xfrm>
          <a:off x="1752600" y="3429000"/>
          <a:ext cx="5257800" cy="2809295"/>
        </p:xfrm>
        <a:graphic>
          <a:graphicData uri="http://schemas.openxmlformats.org/drawingml/2006/table">
            <a:tbl>
              <a:tblPr firstRow="1" bandRow="1">
                <a:noFill/>
                <a:tableStyleId>{739BC8EA-1680-4F05-842E-51180EBA0885}</a:tableStyleId>
              </a:tblPr>
              <a:tblGrid>
                <a:gridCol w="1752600"/>
                <a:gridCol w="1752600"/>
                <a:gridCol w="1752600"/>
              </a:tblGrid>
              <a:tr h="41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Rectangle Array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Area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Perimeter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2 x 6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12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16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5 x 3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15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16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Investigate: Same Perimeter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lang="en-US" sz="36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Perimeter = 16 units </a:t>
            </a:r>
            <a:r>
              <a:rPr lang="en-US" sz="2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(this is NOT 16 square tiles) </a:t>
            </a:r>
          </a:p>
          <a:p>
            <a:pPr marL="0" marR="0" lvl="0" indent="0" algn="ctr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square tiles, make a table of all the rectangles you can make and their areas.</a:t>
            </a:r>
          </a:p>
        </p:txBody>
      </p:sp>
      <p:graphicFrame>
        <p:nvGraphicFramePr>
          <p:cNvPr id="180" name="Shape 180"/>
          <p:cNvGraphicFramePr/>
          <p:nvPr/>
        </p:nvGraphicFramePr>
        <p:xfrm>
          <a:off x="1752600" y="3429000"/>
          <a:ext cx="5257800" cy="2484154"/>
        </p:xfrm>
        <a:graphic>
          <a:graphicData uri="http://schemas.openxmlformats.org/drawingml/2006/table">
            <a:tbl>
              <a:tblPr firstRow="1" bandRow="1">
                <a:noFill/>
                <a:tableStyleId>{739BC8EA-1680-4F05-842E-51180EBA0885}</a:tableStyleId>
              </a:tblPr>
              <a:tblGrid>
                <a:gridCol w="1752600"/>
                <a:gridCol w="1752600"/>
                <a:gridCol w="1752600"/>
              </a:tblGrid>
              <a:tr h="41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Rectangle Array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Area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Perimeter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2 x 6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12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16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5 x 3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15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16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4 x 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16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16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7 x 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7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16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Investigate: Same Perimeter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lang="en-US" sz="36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Perimeter = 22 units </a:t>
            </a:r>
            <a:r>
              <a:rPr lang="en-US" sz="2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(this is NOT 22 square tiles) </a:t>
            </a:r>
          </a:p>
          <a:p>
            <a:pPr marL="0" marR="0" lvl="0" indent="0" algn="ctr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square tiles, make a table of all the rectangles you can make and their areas.</a:t>
            </a:r>
          </a:p>
        </p:txBody>
      </p:sp>
      <p:graphicFrame>
        <p:nvGraphicFramePr>
          <p:cNvPr id="187" name="Shape 187"/>
          <p:cNvGraphicFramePr/>
          <p:nvPr/>
        </p:nvGraphicFramePr>
        <p:xfrm>
          <a:off x="1752600" y="3429000"/>
          <a:ext cx="5257800" cy="2809295"/>
        </p:xfrm>
        <a:graphic>
          <a:graphicData uri="http://schemas.openxmlformats.org/drawingml/2006/table">
            <a:tbl>
              <a:tblPr firstRow="1" bandRow="1">
                <a:noFill/>
                <a:tableStyleId>{739BC8EA-1680-4F05-842E-51180EBA0885}</a:tableStyleId>
              </a:tblPr>
              <a:tblGrid>
                <a:gridCol w="1752600"/>
                <a:gridCol w="1752600"/>
                <a:gridCol w="1752600"/>
              </a:tblGrid>
              <a:tr h="41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Rectangle Array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Area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Perimeter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7 x 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28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22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3 x 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24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22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Investigate: Same Perimeter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lang="en-US" sz="36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Perimeter = 22 units </a:t>
            </a:r>
            <a:r>
              <a:rPr lang="en-US" sz="2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(this is NOT 22 square tiles) </a:t>
            </a:r>
          </a:p>
          <a:p>
            <a:pPr marL="0" marR="0" lvl="0" indent="0" algn="ctr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square tiles, make a table of all the rectangles you can make and their areas.</a:t>
            </a:r>
          </a:p>
        </p:txBody>
      </p:sp>
      <p:graphicFrame>
        <p:nvGraphicFramePr>
          <p:cNvPr id="194" name="Shape 194"/>
          <p:cNvGraphicFramePr/>
          <p:nvPr/>
        </p:nvGraphicFramePr>
        <p:xfrm>
          <a:off x="1752600" y="3581400"/>
          <a:ext cx="5257800" cy="2697525"/>
        </p:xfrm>
        <a:graphic>
          <a:graphicData uri="http://schemas.openxmlformats.org/drawingml/2006/table">
            <a:tbl>
              <a:tblPr firstRow="1" bandRow="1">
                <a:noFill/>
                <a:tableStyleId>{739BC8EA-1680-4F05-842E-51180EBA0885}</a:tableStyleId>
              </a:tblPr>
              <a:tblGrid>
                <a:gridCol w="1752600"/>
                <a:gridCol w="1752600"/>
                <a:gridCol w="1752600"/>
              </a:tblGrid>
              <a:tr h="41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Rectangle Array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Area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Perimeter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7 x 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28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22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3 x 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24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22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9 x 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18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22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10 x 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10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22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5 x 6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30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22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notice?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36C09"/>
              </a:buClr>
              <a:buSzPct val="25000"/>
              <a:buFont typeface="Arial"/>
              <a:buNone/>
            </a:pPr>
            <a:r>
              <a:rPr lang="en-US" sz="6600" b="0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Which rectangles have the largest area?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Perimeter to Find Area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09600" y="15240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the clues below to find the area of the rectangle.</a:t>
            </a:r>
          </a:p>
        </p:txBody>
      </p:sp>
      <p:sp>
        <p:nvSpPr>
          <p:cNvPr id="208" name="Shape 208"/>
          <p:cNvSpPr/>
          <p:nvPr/>
        </p:nvSpPr>
        <p:spPr>
          <a:xfrm>
            <a:off x="4267200" y="2895600"/>
            <a:ext cx="4343400" cy="2438399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Perimeter: 18 ft.</a:t>
            </a:r>
          </a:p>
        </p:txBody>
      </p:sp>
      <p:sp>
        <p:nvSpPr>
          <p:cNvPr id="209" name="Shape 209"/>
          <p:cNvSpPr/>
          <p:nvPr/>
        </p:nvSpPr>
        <p:spPr>
          <a:xfrm>
            <a:off x="4267200" y="2908300"/>
            <a:ext cx="4343400" cy="5207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24406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 feet</a:t>
            </a:r>
          </a:p>
        </p:txBody>
      </p:sp>
      <p:sp>
        <p:nvSpPr>
          <p:cNvPr id="210" name="Shape 210"/>
          <p:cNvSpPr/>
          <p:nvPr/>
        </p:nvSpPr>
        <p:spPr>
          <a:xfrm>
            <a:off x="304800" y="3075057"/>
            <a:ext cx="3640740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+ 6 + ? + ? = 18</a:t>
            </a:r>
          </a:p>
        </p:txBody>
      </p:sp>
      <p:sp>
        <p:nvSpPr>
          <p:cNvPr id="211" name="Shape 211"/>
          <p:cNvSpPr/>
          <p:nvPr/>
        </p:nvSpPr>
        <p:spPr>
          <a:xfrm>
            <a:off x="1752600" y="2967334"/>
            <a:ext cx="535723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cap="none">
                <a:solidFill>
                  <a:srgbClr val="E5B8B7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212" name="Shape 212"/>
          <p:cNvSpPr/>
          <p:nvPr/>
        </p:nvSpPr>
        <p:spPr>
          <a:xfrm>
            <a:off x="2474175" y="2967334"/>
            <a:ext cx="535723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cap="none">
                <a:solidFill>
                  <a:srgbClr val="E5B8B7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213" name="Shape 213"/>
          <p:cNvSpPr/>
          <p:nvPr/>
        </p:nvSpPr>
        <p:spPr>
          <a:xfrm>
            <a:off x="3483400" y="3703003"/>
            <a:ext cx="115288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cap="none">
                <a:solidFill>
                  <a:srgbClr val="E5B8B7"/>
                </a:solidFill>
                <a:latin typeface="Calibri"/>
                <a:ea typeface="Calibri"/>
                <a:cs typeface="Calibri"/>
                <a:sym typeface="Calibri"/>
              </a:rPr>
              <a:t>3 ft</a:t>
            </a:r>
          </a:p>
        </p:txBody>
      </p:sp>
      <p:sp>
        <p:nvSpPr>
          <p:cNvPr id="214" name="Shape 214"/>
          <p:cNvSpPr/>
          <p:nvPr/>
        </p:nvSpPr>
        <p:spPr>
          <a:xfrm>
            <a:off x="251228" y="4886703"/>
            <a:ext cx="3747883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cap="none">
                <a:solidFill>
                  <a:srgbClr val="D6E3BC"/>
                </a:solidFill>
                <a:latin typeface="Calibri"/>
                <a:ea typeface="Calibri"/>
                <a:cs typeface="Calibri"/>
                <a:sym typeface="Calibri"/>
              </a:rPr>
              <a:t>To find area: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>
                <a:solidFill>
                  <a:srgbClr val="D6E3BC"/>
                </a:solidFill>
                <a:latin typeface="Calibri"/>
                <a:ea typeface="Calibri"/>
                <a:cs typeface="Calibri"/>
                <a:sym typeface="Calibri"/>
              </a:rPr>
              <a:t>6 × 3</a:t>
            </a:r>
          </a:p>
        </p:txBody>
      </p:sp>
      <p:sp>
        <p:nvSpPr>
          <p:cNvPr id="215" name="Shape 215"/>
          <p:cNvSpPr/>
          <p:nvPr/>
        </p:nvSpPr>
        <p:spPr>
          <a:xfrm>
            <a:off x="2949371" y="5694660"/>
            <a:ext cx="2635656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cap="none">
                <a:solidFill>
                  <a:srgbClr val="D6E3BC"/>
                </a:solidFill>
                <a:latin typeface="Calibri"/>
                <a:ea typeface="Calibri"/>
                <a:cs typeface="Calibri"/>
                <a:sym typeface="Calibri"/>
              </a:rPr>
              <a:t>= 18 </a:t>
            </a:r>
            <a:r>
              <a:rPr lang="en-US" sz="3600" b="1" cap="none">
                <a:solidFill>
                  <a:srgbClr val="D6E3BC"/>
                </a:solidFill>
                <a:latin typeface="Calibri"/>
                <a:ea typeface="Calibri"/>
                <a:cs typeface="Calibri"/>
                <a:sym typeface="Calibri"/>
              </a:rPr>
              <a:t>sq. ft.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Area to Find Perimeter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09600" y="15240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the clues below to find the perimeter of the rectangle.</a:t>
            </a:r>
          </a:p>
        </p:txBody>
      </p:sp>
      <p:sp>
        <p:nvSpPr>
          <p:cNvPr id="222" name="Shape 222"/>
          <p:cNvSpPr/>
          <p:nvPr/>
        </p:nvSpPr>
        <p:spPr>
          <a:xfrm>
            <a:off x="4267200" y="2895600"/>
            <a:ext cx="3886200" cy="1044734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Area: 36 square m</a:t>
            </a:r>
          </a:p>
        </p:txBody>
      </p:sp>
      <p:sp>
        <p:nvSpPr>
          <p:cNvPr id="223" name="Shape 223"/>
          <p:cNvSpPr/>
          <p:nvPr/>
        </p:nvSpPr>
        <p:spPr>
          <a:xfrm>
            <a:off x="766468" y="3075057"/>
            <a:ext cx="2717411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× ?  = 36</a:t>
            </a:r>
          </a:p>
        </p:txBody>
      </p:sp>
      <p:sp>
        <p:nvSpPr>
          <p:cNvPr id="224" name="Shape 224"/>
          <p:cNvSpPr/>
          <p:nvPr/>
        </p:nvSpPr>
        <p:spPr>
          <a:xfrm>
            <a:off x="1179698" y="3105833"/>
            <a:ext cx="12170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1" indent="0" algn="ctr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>
                <a:solidFill>
                  <a:srgbClr val="E5B8B7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</a:p>
        </p:txBody>
      </p:sp>
      <p:sp>
        <p:nvSpPr>
          <p:cNvPr id="225" name="Shape 225"/>
          <p:cNvSpPr/>
          <p:nvPr/>
        </p:nvSpPr>
        <p:spPr>
          <a:xfrm>
            <a:off x="5519585" y="2331509"/>
            <a:ext cx="1236236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1" cap="none">
                <a:solidFill>
                  <a:srgbClr val="E5B8B7"/>
                </a:solidFill>
                <a:latin typeface="Calibri"/>
                <a:ea typeface="Calibri"/>
                <a:cs typeface="Calibri"/>
                <a:sym typeface="Calibri"/>
              </a:rPr>
              <a:t>12 m</a:t>
            </a:r>
          </a:p>
        </p:txBody>
      </p:sp>
      <p:sp>
        <p:nvSpPr>
          <p:cNvPr id="226" name="Shape 226"/>
          <p:cNvSpPr/>
          <p:nvPr/>
        </p:nvSpPr>
        <p:spPr>
          <a:xfrm>
            <a:off x="668918" y="4922251"/>
            <a:ext cx="4387547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1" cap="none">
                <a:solidFill>
                  <a:srgbClr val="D6E3BC"/>
                </a:solidFill>
                <a:latin typeface="Calibri"/>
                <a:ea typeface="Calibri"/>
                <a:cs typeface="Calibri"/>
                <a:sym typeface="Calibri"/>
              </a:rPr>
              <a:t>To find perimeter: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1">
                <a:solidFill>
                  <a:srgbClr val="D6E3BC"/>
                </a:solidFill>
                <a:latin typeface="Calibri"/>
                <a:ea typeface="Calibri"/>
                <a:cs typeface="Calibri"/>
                <a:sym typeface="Calibri"/>
              </a:rPr>
              <a:t>3 + 3 + 12 + 12</a:t>
            </a:r>
          </a:p>
        </p:txBody>
      </p:sp>
      <p:sp>
        <p:nvSpPr>
          <p:cNvPr id="227" name="Shape 227"/>
          <p:cNvSpPr/>
          <p:nvPr/>
        </p:nvSpPr>
        <p:spPr>
          <a:xfrm>
            <a:off x="4685651" y="5470871"/>
            <a:ext cx="2108269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cap="none">
                <a:solidFill>
                  <a:srgbClr val="D6E3BC"/>
                </a:solidFill>
                <a:latin typeface="Calibri"/>
                <a:ea typeface="Calibri"/>
                <a:cs typeface="Calibri"/>
                <a:sym typeface="Calibri"/>
              </a:rPr>
              <a:t>= 30 m</a:t>
            </a:r>
          </a:p>
        </p:txBody>
      </p:sp>
      <p:sp>
        <p:nvSpPr>
          <p:cNvPr id="228" name="Shape 228"/>
          <p:cNvSpPr/>
          <p:nvPr/>
        </p:nvSpPr>
        <p:spPr>
          <a:xfrm rot="5400000">
            <a:off x="7877079" y="3075056"/>
            <a:ext cx="970137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m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Lesson Opening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the rectangles below have the </a:t>
            </a:r>
            <a:r>
              <a:rPr lang="en-US" sz="3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same area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 Do they have the </a:t>
            </a:r>
            <a:r>
              <a:rPr lang="en-US" sz="32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same perimeter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  <p:graphicFrame>
        <p:nvGraphicFramePr>
          <p:cNvPr id="96" name="Shape 96"/>
          <p:cNvGraphicFramePr/>
          <p:nvPr/>
        </p:nvGraphicFramePr>
        <p:xfrm>
          <a:off x="1752600" y="3200400"/>
          <a:ext cx="1280150" cy="1920225"/>
        </p:xfrm>
        <a:graphic>
          <a:graphicData uri="http://schemas.openxmlformats.org/drawingml/2006/table">
            <a:tbl>
              <a:tblPr firstRow="1" bandRow="1">
                <a:noFill/>
                <a:tableStyleId>{739BC8EA-1680-4F05-842E-51180EBA0885}</a:tableStyleId>
              </a:tblPr>
              <a:tblGrid>
                <a:gridCol w="640075"/>
                <a:gridCol w="640075"/>
              </a:tblGrid>
              <a:tr h="640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0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0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7" name="Shape 97"/>
          <p:cNvGraphicFramePr/>
          <p:nvPr/>
        </p:nvGraphicFramePr>
        <p:xfrm>
          <a:off x="4191000" y="3733800"/>
          <a:ext cx="3840450" cy="640075"/>
        </p:xfrm>
        <a:graphic>
          <a:graphicData uri="http://schemas.openxmlformats.org/drawingml/2006/table">
            <a:tbl>
              <a:tblPr firstRow="1" bandRow="1">
                <a:noFill/>
                <a:tableStyleId>{6FCB1887-8B4D-4C54-BC19-21B26E86051B}</a:tableStyleId>
              </a:tblPr>
              <a:tblGrid>
                <a:gridCol w="640075"/>
                <a:gridCol w="640075"/>
                <a:gridCol w="640075"/>
                <a:gridCol w="640075"/>
                <a:gridCol w="640075"/>
                <a:gridCol w="640075"/>
              </a:tblGrid>
              <a:tr h="640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Turn: Gallery Walk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8 problems around the room.  Solve each problem independently or in groups of 2 or 3.  Show all of your work on the recording sheet.</a:t>
            </a:r>
          </a:p>
          <a:p>
            <a:pPr marL="0" marR="0" lvl="0" indent="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720"/>
              </a:spcBef>
              <a:buClr>
                <a:srgbClr val="0070C0"/>
              </a:buClr>
              <a:buSzPct val="25000"/>
              <a:buFont typeface="Arial"/>
              <a:buNone/>
            </a:pPr>
            <a:r>
              <a:rPr lang="en-US" sz="3600" b="0" i="1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Some of the problems are a review from the other lessons in this unit.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Exit Ticket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457200" y="160019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 perimeter of the </a:t>
            </a: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square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below is 12 inches, what is the area?</a:t>
            </a: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could be the dimensions (the lengths of each side) of a rectangle with an area of 24 square inches and a perimeter GREATER than 20 inches?</a:t>
            </a:r>
          </a:p>
        </p:txBody>
      </p:sp>
      <p:sp>
        <p:nvSpPr>
          <p:cNvPr id="241" name="Shape 241"/>
          <p:cNvSpPr/>
          <p:nvPr/>
        </p:nvSpPr>
        <p:spPr>
          <a:xfrm>
            <a:off x="5943600" y="2209800"/>
            <a:ext cx="1554479" cy="1463039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Perimeter = 12 inches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Lesson Opening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the rectangles below have the </a:t>
            </a:r>
            <a:r>
              <a:rPr lang="en-US" sz="3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same area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 Do they have the </a:t>
            </a:r>
            <a:r>
              <a:rPr lang="en-US" sz="32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same perimeter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  <p:graphicFrame>
        <p:nvGraphicFramePr>
          <p:cNvPr id="104" name="Shape 104"/>
          <p:cNvGraphicFramePr/>
          <p:nvPr/>
        </p:nvGraphicFramePr>
        <p:xfrm>
          <a:off x="1752600" y="3200400"/>
          <a:ext cx="1280150" cy="1920225"/>
        </p:xfrm>
        <a:graphic>
          <a:graphicData uri="http://schemas.openxmlformats.org/drawingml/2006/table">
            <a:tbl>
              <a:tblPr firstRow="1" bandRow="1">
                <a:noFill/>
                <a:tableStyleId>{739BC8EA-1680-4F05-842E-51180EBA0885}</a:tableStyleId>
              </a:tblPr>
              <a:tblGrid>
                <a:gridCol w="640075"/>
                <a:gridCol w="640075"/>
              </a:tblGrid>
              <a:tr h="640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0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0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5" name="Shape 105"/>
          <p:cNvGraphicFramePr/>
          <p:nvPr/>
        </p:nvGraphicFramePr>
        <p:xfrm>
          <a:off x="4191000" y="3733800"/>
          <a:ext cx="3840450" cy="640075"/>
        </p:xfrm>
        <a:graphic>
          <a:graphicData uri="http://schemas.openxmlformats.org/drawingml/2006/table">
            <a:tbl>
              <a:tblPr firstRow="1" bandRow="1">
                <a:noFill/>
                <a:tableStyleId>{6FCB1887-8B4D-4C54-BC19-21B26E86051B}</a:tableStyleId>
              </a:tblPr>
              <a:tblGrid>
                <a:gridCol w="640075"/>
                <a:gridCol w="640075"/>
                <a:gridCol w="640075"/>
                <a:gridCol w="640075"/>
                <a:gridCol w="640075"/>
                <a:gridCol w="640075"/>
              </a:tblGrid>
              <a:tr h="640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06" name="Shape 106"/>
          <p:cNvSpPr txBox="1"/>
          <p:nvPr/>
        </p:nvSpPr>
        <p:spPr>
          <a:xfrm>
            <a:off x="1143000" y="5257800"/>
            <a:ext cx="2895600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Area: 6 square units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Perimeter: 10 units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4724400" y="4477603"/>
            <a:ext cx="2895600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Area: 6 square units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Perimeter: 14 units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Investigate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lang="en-US" sz="3600" b="0" i="1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Do you think there are rectangles that have the SAME area and perimeter?</a:t>
            </a:r>
          </a:p>
          <a:p>
            <a:pPr marL="0" marR="0" lvl="0" indent="0" algn="ctr" rtl="0">
              <a:spcBef>
                <a:spcPts val="9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square tiles to come up with a RECTANGLE that has the SAME area and perimeter.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Shape 118"/>
          <p:cNvGraphicFramePr/>
          <p:nvPr/>
        </p:nvGraphicFramePr>
        <p:xfrm>
          <a:off x="2362200" y="701039"/>
          <a:ext cx="4023400" cy="4023400"/>
        </p:xfrm>
        <a:graphic>
          <a:graphicData uri="http://schemas.openxmlformats.org/drawingml/2006/table">
            <a:tbl>
              <a:tblPr firstRow="1" bandRow="1">
                <a:noFill/>
                <a:tableStyleId>{6FCB1887-8B4D-4C54-BC19-21B26E86051B}</a:tableStyleId>
              </a:tblPr>
              <a:tblGrid>
                <a:gridCol w="1005850"/>
                <a:gridCol w="1005850"/>
                <a:gridCol w="1005850"/>
                <a:gridCol w="1005850"/>
              </a:tblGrid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</a:tr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</a:tr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</a:tr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" name="Shape 123"/>
          <p:cNvGraphicFramePr/>
          <p:nvPr/>
        </p:nvGraphicFramePr>
        <p:xfrm>
          <a:off x="2362200" y="701039"/>
          <a:ext cx="4023400" cy="4023400"/>
        </p:xfrm>
        <a:graphic>
          <a:graphicData uri="http://schemas.openxmlformats.org/drawingml/2006/table">
            <a:tbl>
              <a:tblPr firstRow="1" bandRow="1">
                <a:noFill/>
                <a:tableStyleId>{6FCB1887-8B4D-4C54-BC19-21B26E86051B}</a:tableStyleId>
              </a:tblPr>
              <a:tblGrid>
                <a:gridCol w="1005850"/>
                <a:gridCol w="1005850"/>
                <a:gridCol w="1005850"/>
                <a:gridCol w="1005850"/>
              </a:tblGrid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</a:tr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</a:tr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</a:tr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</a:tr>
            </a:tbl>
          </a:graphicData>
        </a:graphic>
      </p:graphicFrame>
      <p:sp>
        <p:nvSpPr>
          <p:cNvPr id="124" name="Shape 124"/>
          <p:cNvSpPr txBox="1"/>
          <p:nvPr/>
        </p:nvSpPr>
        <p:spPr>
          <a:xfrm>
            <a:off x="2590800" y="4953000"/>
            <a:ext cx="3886200" cy="954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Area: 16 square units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Perimeter: 16 units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Shape 129"/>
          <p:cNvGraphicFramePr/>
          <p:nvPr/>
        </p:nvGraphicFramePr>
        <p:xfrm>
          <a:off x="2362200" y="701039"/>
          <a:ext cx="4023400" cy="4023400"/>
        </p:xfrm>
        <a:graphic>
          <a:graphicData uri="http://schemas.openxmlformats.org/drawingml/2006/table">
            <a:tbl>
              <a:tblPr firstRow="1" bandRow="1">
                <a:noFill/>
                <a:tableStyleId>{6FCB1887-8B4D-4C54-BC19-21B26E86051B}</a:tableStyleId>
              </a:tblPr>
              <a:tblGrid>
                <a:gridCol w="1005850"/>
                <a:gridCol w="1005850"/>
                <a:gridCol w="1005850"/>
                <a:gridCol w="1005850"/>
              </a:tblGrid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</a:tr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</a:tr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</a:tr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DC"/>
                    </a:solidFill>
                  </a:tcPr>
                </a:tc>
              </a:tr>
            </a:tbl>
          </a:graphicData>
        </a:graphic>
      </p:graphicFrame>
      <p:sp>
        <p:nvSpPr>
          <p:cNvPr id="130" name="Shape 130"/>
          <p:cNvSpPr txBox="1"/>
          <p:nvPr/>
        </p:nvSpPr>
        <p:spPr>
          <a:xfrm>
            <a:off x="2590800" y="4953000"/>
            <a:ext cx="3886200" cy="954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Area: 16 square units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Perimeter: 16 units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228600" y="5907107"/>
            <a:ext cx="86868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Did you come up with any more rectangles?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Investigate: Same Area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5334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lang="en-US" sz="36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Take out </a:t>
            </a:r>
            <a:r>
              <a:rPr lang="en-US" sz="4400" b="1" i="0" u="none" strike="noStrike" cap="none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lang="en-US" sz="36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square tiles.  </a:t>
            </a:r>
          </a:p>
          <a:p>
            <a:pPr marL="0" marR="0" lvl="0" indent="0" algn="ctr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a table of all the rectangles you can make and their perimeters.</a:t>
            </a:r>
          </a:p>
        </p:txBody>
      </p:sp>
      <p:graphicFrame>
        <p:nvGraphicFramePr>
          <p:cNvPr id="138" name="Shape 138"/>
          <p:cNvGraphicFramePr/>
          <p:nvPr/>
        </p:nvGraphicFramePr>
        <p:xfrm>
          <a:off x="1752600" y="3581400"/>
          <a:ext cx="5257800" cy="2722935"/>
        </p:xfrm>
        <a:graphic>
          <a:graphicData uri="http://schemas.openxmlformats.org/drawingml/2006/table">
            <a:tbl>
              <a:tblPr firstRow="1" bandRow="1">
                <a:noFill/>
                <a:tableStyleId>{739BC8EA-1680-4F05-842E-51180EBA0885}</a:tableStyleId>
              </a:tblPr>
              <a:tblGrid>
                <a:gridCol w="1752600"/>
                <a:gridCol w="1752600"/>
                <a:gridCol w="1752600"/>
              </a:tblGrid>
              <a:tr h="41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Rectangle Array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Area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Perimeter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3 x 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12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lang="en-US" sz="2400"/>
                        <a:t>4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Investigate: Same Area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lang="en-US" sz="36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Take out </a:t>
            </a:r>
            <a:r>
              <a:rPr lang="en-US" sz="4400" b="1" i="0" u="none" strike="noStrike" cap="none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lang="en-US" sz="36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square tiles.  </a:t>
            </a:r>
          </a:p>
          <a:p>
            <a:pPr marL="0" marR="0" lvl="0" indent="0" algn="ctr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a table of all the rectangles you can make and their perimeters.</a:t>
            </a:r>
          </a:p>
        </p:txBody>
      </p:sp>
      <p:graphicFrame>
        <p:nvGraphicFramePr>
          <p:cNvPr id="145" name="Shape 145"/>
          <p:cNvGraphicFramePr/>
          <p:nvPr/>
        </p:nvGraphicFramePr>
        <p:xfrm>
          <a:off x="1752600" y="3581400"/>
          <a:ext cx="5257800" cy="1783105"/>
        </p:xfrm>
        <a:graphic>
          <a:graphicData uri="http://schemas.openxmlformats.org/drawingml/2006/table">
            <a:tbl>
              <a:tblPr firstRow="1" bandRow="1">
                <a:noFill/>
                <a:tableStyleId>{739BC8EA-1680-4F05-842E-51180EBA0885}</a:tableStyleId>
              </a:tblPr>
              <a:tblGrid>
                <a:gridCol w="1752600"/>
                <a:gridCol w="1752600"/>
                <a:gridCol w="1752600"/>
              </a:tblGrid>
              <a:tr h="41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Rectangle Array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Area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Perimeter</a:t>
                      </a:r>
                    </a:p>
                  </a:txBody>
                  <a:tcPr marL="91450" marR="91450" marT="45725" marB="45725">
                    <a:solidFill>
                      <a:srgbClr val="8CB3E3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3 x 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12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lang="en-US" sz="2400"/>
                        <a:t>4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2 x 6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12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16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12 x 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12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26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754</Words>
  <Application>Microsoft Macintosh PowerPoint</Application>
  <PresentationFormat>On-screen Show (4:3)</PresentationFormat>
  <Paragraphs>167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Same Perimeter, Different Area  and Same Area, Different Perimeter</vt:lpstr>
      <vt:lpstr>Lesson Opening</vt:lpstr>
      <vt:lpstr>Lesson Opening</vt:lpstr>
      <vt:lpstr>Investigate</vt:lpstr>
      <vt:lpstr>PowerPoint Presentation</vt:lpstr>
      <vt:lpstr>PowerPoint Presentation</vt:lpstr>
      <vt:lpstr>PowerPoint Presentation</vt:lpstr>
      <vt:lpstr>Investigate: Same Area</vt:lpstr>
      <vt:lpstr>Investigate: Same Area</vt:lpstr>
      <vt:lpstr>Investigate: Same Area</vt:lpstr>
      <vt:lpstr>Investigate: Same Area</vt:lpstr>
      <vt:lpstr>What do you notice?</vt:lpstr>
      <vt:lpstr>Investigate: Same Perimeter</vt:lpstr>
      <vt:lpstr>Investigate: Same Perimeter</vt:lpstr>
      <vt:lpstr>Investigate: Same Perimeter</vt:lpstr>
      <vt:lpstr>Investigate: Same Perimeter</vt:lpstr>
      <vt:lpstr>What do you notice?</vt:lpstr>
      <vt:lpstr>Using Perimeter to Find Area</vt:lpstr>
      <vt:lpstr>Using Area to Find Perimeter</vt:lpstr>
      <vt:lpstr>Your Turn: Gallery Walk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 Perimeter, Different Area  and Same Area, Different Perimeter</dc:title>
  <dc:creator>Jessica Whitlock</dc:creator>
  <cp:lastModifiedBy>Beth Melnick</cp:lastModifiedBy>
  <cp:revision>1</cp:revision>
  <dcterms:modified xsi:type="dcterms:W3CDTF">2019-04-10T23:25:08Z</dcterms:modified>
</cp:coreProperties>
</file>