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  <p:sldId id="276" r:id="rId24"/>
    <p:sldId id="278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E9DE2-EC68-47FC-BD63-2F7F1E47DAF1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1C6B0-E1E2-48BA-8C1E-33B19F48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0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C6B0-E1E2-48BA-8C1E-33B19F48D0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8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that you are counting by 5s, because it is easy to count by 5s when you start at 15.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C6B0-E1E2-48BA-8C1E-33B19F48D0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3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that you are counting by 5s, because it is easy to count by 5s when you start at 15.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C6B0-E1E2-48BA-8C1E-33B19F48D0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that you are counting by 5s, because it is easy to count by 5s when you start at 15.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C6B0-E1E2-48BA-8C1E-33B19F48D0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3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that you are counting by 5s, because it is easy to count by 5s when you start at 15.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1C6B0-E1E2-48BA-8C1E-33B19F48D0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3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5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2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8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1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9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7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7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9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5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2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E5B3D-31C9-4E98-8C46-84672CD59F8D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39FE6-7418-4070-808B-93C758A2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3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 Time Intervals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can I measure elapsed time in minutes? </a:t>
            </a:r>
          </a:p>
          <a:p>
            <a:r>
              <a:rPr lang="en-US" sz="3600" dirty="0" smtClean="0"/>
              <a:t>MAFS.3.MD.1.1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19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+mn-lt"/>
              </a:rPr>
              <a:t>How can I measure elapsed time in minutes?</a:t>
            </a:r>
            <a:endParaRPr lang="en-US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I woke up at </a:t>
            </a:r>
            <a:r>
              <a:rPr lang="en-US" sz="2400" dirty="0" smtClean="0">
                <a:solidFill>
                  <a:srgbClr val="C00000"/>
                </a:solidFill>
              </a:rPr>
              <a:t>6:07 a.m.</a:t>
            </a:r>
            <a:r>
              <a:rPr lang="en-US" sz="2400" dirty="0" smtClean="0"/>
              <a:t> this morning.  I showered, ate breakfast, got dressed, brushed my teeth, combed my hair, and left the house at </a:t>
            </a:r>
            <a:r>
              <a:rPr lang="en-US" sz="2400" dirty="0" smtClean="0">
                <a:solidFill>
                  <a:srgbClr val="C00000"/>
                </a:solidFill>
              </a:rPr>
              <a:t>6:52 a.m.  </a:t>
            </a:r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70C0"/>
                </a:solidFill>
              </a:rPr>
              <a:t>elapsed time </a:t>
            </a:r>
            <a:r>
              <a:rPr lang="en-US" sz="2400" dirty="0" smtClean="0"/>
              <a:t>between when I woke up and when I left my house?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65496" y="2046759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6:07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98865" y="6089583"/>
            <a:ext cx="75927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Add or count up all the minutes.</a:t>
            </a:r>
            <a:endParaRPr lang="en-US" sz="32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478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702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6:17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146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370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6:27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81400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03838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6:37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569596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92034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6:47</a:t>
            </a:r>
            <a:endParaRPr lang="en-US" sz="2400" dirty="0"/>
          </a:p>
        </p:txBody>
      </p:sp>
      <p:sp>
        <p:nvSpPr>
          <p:cNvPr id="10" name="Curved Down Arrow 9"/>
          <p:cNvSpPr/>
          <p:nvPr/>
        </p:nvSpPr>
        <p:spPr>
          <a:xfrm>
            <a:off x="451132" y="4726405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25" y="4419600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1" name="Curved Down Arrow 20"/>
          <p:cNvSpPr/>
          <p:nvPr/>
        </p:nvSpPr>
        <p:spPr>
          <a:xfrm>
            <a:off x="1438959" y="475860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3852" y="445179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3" name="Curved Down Arrow 22"/>
          <p:cNvSpPr/>
          <p:nvPr/>
        </p:nvSpPr>
        <p:spPr>
          <a:xfrm>
            <a:off x="2541035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75928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5" name="Curved Down Arrow 24"/>
          <p:cNvSpPr/>
          <p:nvPr/>
        </p:nvSpPr>
        <p:spPr>
          <a:xfrm>
            <a:off x="3572157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7050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101036" y="516052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97823" y="5372099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6:48</a:t>
            </a:r>
            <a:endParaRPr lang="en-US" sz="2400" dirty="0"/>
          </a:p>
        </p:txBody>
      </p:sp>
      <p:sp>
        <p:nvSpPr>
          <p:cNvPr id="29" name="Curved Down Arrow 28"/>
          <p:cNvSpPr/>
          <p:nvPr/>
        </p:nvSpPr>
        <p:spPr>
          <a:xfrm>
            <a:off x="4572002" y="4821128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33900" y="4445758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614544" y="517027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11331" y="5381854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6:49</a:t>
            </a:r>
            <a:endParaRPr lang="en-US" sz="2400" dirty="0"/>
          </a:p>
        </p:txBody>
      </p:sp>
      <p:sp>
        <p:nvSpPr>
          <p:cNvPr id="33" name="Curved Down Arrow 32"/>
          <p:cNvSpPr/>
          <p:nvPr/>
        </p:nvSpPr>
        <p:spPr>
          <a:xfrm>
            <a:off x="5085510" y="4830883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8339" y="4340947"/>
            <a:ext cx="73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116350" y="5176313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13137" y="5387892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6:50</a:t>
            </a:r>
            <a:endParaRPr lang="en-US" sz="2400" dirty="0"/>
          </a:p>
        </p:txBody>
      </p:sp>
      <p:sp>
        <p:nvSpPr>
          <p:cNvPr id="37" name="Curved Down Arrow 36"/>
          <p:cNvSpPr/>
          <p:nvPr/>
        </p:nvSpPr>
        <p:spPr>
          <a:xfrm>
            <a:off x="5587316" y="4836921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4580" y="4467589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663980" y="5213016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60768" y="5372098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6:51</a:t>
            </a:r>
            <a:endParaRPr lang="en-US" sz="2400" dirty="0"/>
          </a:p>
        </p:txBody>
      </p:sp>
      <p:sp>
        <p:nvSpPr>
          <p:cNvPr id="41" name="Curved Down Arrow 40"/>
          <p:cNvSpPr/>
          <p:nvPr/>
        </p:nvSpPr>
        <p:spPr>
          <a:xfrm>
            <a:off x="6134947" y="4827166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845" y="4451796"/>
            <a:ext cx="76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7189299" y="5225779"/>
            <a:ext cx="0" cy="2048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910110" y="5371919"/>
            <a:ext cx="58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6:52</a:t>
            </a:r>
            <a:endParaRPr lang="en-US" sz="2400" dirty="0"/>
          </a:p>
        </p:txBody>
      </p:sp>
      <p:sp>
        <p:nvSpPr>
          <p:cNvPr id="45" name="Curved Down Arrow 44"/>
          <p:cNvSpPr/>
          <p:nvPr/>
        </p:nvSpPr>
        <p:spPr>
          <a:xfrm>
            <a:off x="6684415" y="4906145"/>
            <a:ext cx="585448" cy="375634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60266" y="4525613"/>
            <a:ext cx="609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6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+mn-lt"/>
              </a:rPr>
              <a:t>How can I measure elapsed time in minutes?</a:t>
            </a:r>
            <a:endParaRPr lang="en-US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I woke up at </a:t>
            </a:r>
            <a:r>
              <a:rPr lang="en-US" sz="2400" dirty="0" smtClean="0">
                <a:solidFill>
                  <a:srgbClr val="C00000"/>
                </a:solidFill>
              </a:rPr>
              <a:t>6:07 a.m.</a:t>
            </a:r>
            <a:r>
              <a:rPr lang="en-US" sz="2400" dirty="0" smtClean="0"/>
              <a:t> this morning.  I showered, ate breakfast, got dressed, brushed my teeth, combed my hair, and left the house at </a:t>
            </a:r>
            <a:r>
              <a:rPr lang="en-US" sz="2400" dirty="0" smtClean="0">
                <a:solidFill>
                  <a:srgbClr val="C00000"/>
                </a:solidFill>
              </a:rPr>
              <a:t>6:52 a.m.  </a:t>
            </a:r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70C0"/>
                </a:solidFill>
              </a:rPr>
              <a:t>elapsed time </a:t>
            </a:r>
            <a:r>
              <a:rPr lang="en-US" sz="2400" dirty="0" smtClean="0"/>
              <a:t>between when I woke up and when I left my house?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65496" y="2046759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6:07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07975" y="6089583"/>
            <a:ext cx="860425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10…20…30…40…</a:t>
            </a:r>
            <a:r>
              <a:rPr lang="en-US" sz="3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41…42…43…44…45 </a:t>
            </a:r>
            <a:r>
              <a:rPr lang="en-US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minutes</a:t>
            </a:r>
            <a:endParaRPr lang="en-US" sz="32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478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702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6:17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146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370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6:27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81400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03838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6:37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569596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92034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6:47</a:t>
            </a:r>
            <a:endParaRPr lang="en-US" sz="2400" dirty="0"/>
          </a:p>
        </p:txBody>
      </p:sp>
      <p:sp>
        <p:nvSpPr>
          <p:cNvPr id="10" name="Curved Down Arrow 9"/>
          <p:cNvSpPr/>
          <p:nvPr/>
        </p:nvSpPr>
        <p:spPr>
          <a:xfrm>
            <a:off x="451132" y="4726405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25" y="4419600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1" name="Curved Down Arrow 20"/>
          <p:cNvSpPr/>
          <p:nvPr/>
        </p:nvSpPr>
        <p:spPr>
          <a:xfrm>
            <a:off x="1438959" y="475860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3852" y="445179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3" name="Curved Down Arrow 22"/>
          <p:cNvSpPr/>
          <p:nvPr/>
        </p:nvSpPr>
        <p:spPr>
          <a:xfrm>
            <a:off x="2541035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75928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5" name="Curved Down Arrow 24"/>
          <p:cNvSpPr/>
          <p:nvPr/>
        </p:nvSpPr>
        <p:spPr>
          <a:xfrm>
            <a:off x="3572157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7050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101036" y="516052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97823" y="5372099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6:48</a:t>
            </a:r>
            <a:endParaRPr lang="en-US" sz="2400" dirty="0"/>
          </a:p>
        </p:txBody>
      </p:sp>
      <p:sp>
        <p:nvSpPr>
          <p:cNvPr id="29" name="Curved Down Arrow 28"/>
          <p:cNvSpPr/>
          <p:nvPr/>
        </p:nvSpPr>
        <p:spPr>
          <a:xfrm>
            <a:off x="4572002" y="4821128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33900" y="4445758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614544" y="517027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11331" y="5381854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6:49</a:t>
            </a:r>
            <a:endParaRPr lang="en-US" sz="2400" dirty="0"/>
          </a:p>
        </p:txBody>
      </p:sp>
      <p:sp>
        <p:nvSpPr>
          <p:cNvPr id="33" name="Curved Down Arrow 32"/>
          <p:cNvSpPr/>
          <p:nvPr/>
        </p:nvSpPr>
        <p:spPr>
          <a:xfrm>
            <a:off x="5085510" y="4830883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8339" y="4340947"/>
            <a:ext cx="73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116350" y="5176313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13137" y="5387892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6:50</a:t>
            </a:r>
            <a:endParaRPr lang="en-US" sz="2400" dirty="0"/>
          </a:p>
        </p:txBody>
      </p:sp>
      <p:sp>
        <p:nvSpPr>
          <p:cNvPr id="37" name="Curved Down Arrow 36"/>
          <p:cNvSpPr/>
          <p:nvPr/>
        </p:nvSpPr>
        <p:spPr>
          <a:xfrm>
            <a:off x="5587316" y="4836921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0309" y="4461551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663980" y="5213016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60768" y="5372098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6:51</a:t>
            </a:r>
            <a:endParaRPr lang="en-US" sz="2400" dirty="0"/>
          </a:p>
        </p:txBody>
      </p:sp>
      <p:sp>
        <p:nvSpPr>
          <p:cNvPr id="41" name="Curved Down Arrow 40"/>
          <p:cNvSpPr/>
          <p:nvPr/>
        </p:nvSpPr>
        <p:spPr>
          <a:xfrm>
            <a:off x="6134947" y="4827166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845" y="4451796"/>
            <a:ext cx="76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7189299" y="5225779"/>
            <a:ext cx="0" cy="2048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910110" y="5371919"/>
            <a:ext cx="58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6:52</a:t>
            </a:r>
            <a:endParaRPr lang="en-US" sz="2400" dirty="0"/>
          </a:p>
        </p:txBody>
      </p:sp>
      <p:sp>
        <p:nvSpPr>
          <p:cNvPr id="45" name="Curved Down Arrow 44"/>
          <p:cNvSpPr/>
          <p:nvPr/>
        </p:nvSpPr>
        <p:spPr>
          <a:xfrm>
            <a:off x="6684415" y="4906145"/>
            <a:ext cx="585448" cy="375634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60266" y="4525613"/>
            <a:ext cx="609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+mn-lt"/>
              </a:rPr>
              <a:t>How can I measure elapsed time in minutes?</a:t>
            </a:r>
            <a:endParaRPr lang="en-US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I woke up at </a:t>
            </a:r>
            <a:r>
              <a:rPr lang="en-US" sz="2400" dirty="0" smtClean="0">
                <a:solidFill>
                  <a:srgbClr val="C00000"/>
                </a:solidFill>
              </a:rPr>
              <a:t>6:07 a.m.</a:t>
            </a:r>
            <a:r>
              <a:rPr lang="en-US" sz="2400" dirty="0" smtClean="0"/>
              <a:t> this morning.  I showered, ate breakfast, got dressed, brushed my teeth, combed my hair, and left the house at </a:t>
            </a:r>
            <a:r>
              <a:rPr lang="en-US" sz="2400" dirty="0" smtClean="0">
                <a:solidFill>
                  <a:srgbClr val="C00000"/>
                </a:solidFill>
              </a:rPr>
              <a:t>6:52 a.m.  </a:t>
            </a:r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70C0"/>
                </a:solidFill>
              </a:rPr>
              <a:t>elapsed time </a:t>
            </a:r>
            <a:r>
              <a:rPr lang="en-US" sz="2400" dirty="0" smtClean="0"/>
              <a:t>between when I woke up and when I left my house?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65496" y="2046759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6:07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69877" y="2948804"/>
            <a:ext cx="860425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45 minutes elapsed between the time I woke up to the time I left my house.</a:t>
            </a:r>
            <a:endParaRPr lang="en-US" sz="3200" b="1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478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702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6:17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146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370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6:27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81400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03838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6:37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569596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92034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6:47</a:t>
            </a:r>
            <a:endParaRPr lang="en-US" sz="2400" dirty="0"/>
          </a:p>
        </p:txBody>
      </p:sp>
      <p:sp>
        <p:nvSpPr>
          <p:cNvPr id="10" name="Curved Down Arrow 9"/>
          <p:cNvSpPr/>
          <p:nvPr/>
        </p:nvSpPr>
        <p:spPr>
          <a:xfrm>
            <a:off x="451132" y="4726405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25" y="4419600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1" name="Curved Down Arrow 20"/>
          <p:cNvSpPr/>
          <p:nvPr/>
        </p:nvSpPr>
        <p:spPr>
          <a:xfrm>
            <a:off x="1438959" y="475860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3852" y="445179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3" name="Curved Down Arrow 22"/>
          <p:cNvSpPr/>
          <p:nvPr/>
        </p:nvSpPr>
        <p:spPr>
          <a:xfrm>
            <a:off x="2541035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75928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5" name="Curved Down Arrow 24"/>
          <p:cNvSpPr/>
          <p:nvPr/>
        </p:nvSpPr>
        <p:spPr>
          <a:xfrm>
            <a:off x="3572157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7050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101036" y="516052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97823" y="5372099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6:48</a:t>
            </a:r>
            <a:endParaRPr lang="en-US" sz="2400" dirty="0"/>
          </a:p>
        </p:txBody>
      </p:sp>
      <p:sp>
        <p:nvSpPr>
          <p:cNvPr id="29" name="Curved Down Arrow 28"/>
          <p:cNvSpPr/>
          <p:nvPr/>
        </p:nvSpPr>
        <p:spPr>
          <a:xfrm>
            <a:off x="4572002" y="4821128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33900" y="4445758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614544" y="517027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11331" y="5381854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6:49</a:t>
            </a:r>
            <a:endParaRPr lang="en-US" sz="2400" dirty="0"/>
          </a:p>
        </p:txBody>
      </p:sp>
      <p:sp>
        <p:nvSpPr>
          <p:cNvPr id="33" name="Curved Down Arrow 32"/>
          <p:cNvSpPr/>
          <p:nvPr/>
        </p:nvSpPr>
        <p:spPr>
          <a:xfrm>
            <a:off x="5085510" y="4830883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8339" y="4340947"/>
            <a:ext cx="73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116350" y="5176313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13137" y="5387892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6:50</a:t>
            </a:r>
            <a:endParaRPr lang="en-US" sz="2400" dirty="0"/>
          </a:p>
        </p:txBody>
      </p:sp>
      <p:sp>
        <p:nvSpPr>
          <p:cNvPr id="37" name="Curved Down Arrow 36"/>
          <p:cNvSpPr/>
          <p:nvPr/>
        </p:nvSpPr>
        <p:spPr>
          <a:xfrm>
            <a:off x="5587316" y="4836921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17902" y="445179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663980" y="5213016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60768" y="5372098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6:51</a:t>
            </a:r>
            <a:endParaRPr lang="en-US" sz="2400" dirty="0"/>
          </a:p>
        </p:txBody>
      </p:sp>
      <p:sp>
        <p:nvSpPr>
          <p:cNvPr id="41" name="Curved Down Arrow 40"/>
          <p:cNvSpPr/>
          <p:nvPr/>
        </p:nvSpPr>
        <p:spPr>
          <a:xfrm>
            <a:off x="6134947" y="4827166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845" y="4451796"/>
            <a:ext cx="76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7189299" y="5225779"/>
            <a:ext cx="0" cy="2048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910110" y="5371919"/>
            <a:ext cx="58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6:52</a:t>
            </a:r>
            <a:endParaRPr lang="en-US" sz="2400" dirty="0"/>
          </a:p>
        </p:txBody>
      </p:sp>
      <p:sp>
        <p:nvSpPr>
          <p:cNvPr id="45" name="Curved Down Arrow 44"/>
          <p:cNvSpPr/>
          <p:nvPr/>
        </p:nvSpPr>
        <p:spPr>
          <a:xfrm>
            <a:off x="6684415" y="4906145"/>
            <a:ext cx="585448" cy="375634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60266" y="4525613"/>
            <a:ext cx="609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+mn-lt"/>
              </a:rPr>
              <a:t>How can I measure elapsed time in hours and minutes?</a:t>
            </a:r>
            <a:endParaRPr lang="en-US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Last night I made lasagna for dinner.  I started making it at </a:t>
            </a:r>
            <a:r>
              <a:rPr lang="en-US" dirty="0" smtClean="0">
                <a:solidFill>
                  <a:srgbClr val="C00000"/>
                </a:solidFill>
              </a:rPr>
              <a:t>5:15 </a:t>
            </a:r>
            <a:r>
              <a:rPr lang="en-US" dirty="0" smtClean="0">
                <a:solidFill>
                  <a:srgbClr val="C00000"/>
                </a:solidFill>
              </a:rPr>
              <a:t>p.m.</a:t>
            </a:r>
            <a:r>
              <a:rPr lang="en-US" dirty="0" smtClean="0"/>
              <a:t>  Lasagna takes a long time to make and bake so I did not sit down to eat dinner until </a:t>
            </a:r>
            <a:r>
              <a:rPr lang="en-US" dirty="0" smtClean="0">
                <a:solidFill>
                  <a:srgbClr val="C00000"/>
                </a:solidFill>
              </a:rPr>
              <a:t>7:30 p.m.  </a:t>
            </a:r>
            <a:r>
              <a:rPr lang="en-US" dirty="0" smtClean="0"/>
              <a:t>How much </a:t>
            </a:r>
            <a:r>
              <a:rPr lang="en-US" dirty="0" smtClean="0">
                <a:solidFill>
                  <a:srgbClr val="0070C0"/>
                </a:solidFill>
              </a:rPr>
              <a:t>time elapsed</a:t>
            </a:r>
            <a:r>
              <a:rPr lang="en-US" dirty="0" smtClean="0"/>
              <a:t> between when I started making dinner and when I started to eat dinner?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1.bp.blogspot.com/-VCRvWVkHR5s/TsqcVSZGuAI/AAAAAAAABWI/QmA2SKmQKiM/s1600/thanksgiving-dinner-4-clipart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86200"/>
            <a:ext cx="2743200" cy="249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oyalty-Free (RF) Cooking Clipart Illustration by Ron Leishman - Stock Sample #104493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86"/>
          <a:stretch/>
        </p:blipFill>
        <p:spPr bwMode="auto">
          <a:xfrm>
            <a:off x="612774" y="3540604"/>
            <a:ext cx="3044826" cy="29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ight Arrow 11"/>
          <p:cNvSpPr/>
          <p:nvPr/>
        </p:nvSpPr>
        <p:spPr>
          <a:xfrm>
            <a:off x="3886200" y="4495800"/>
            <a:ext cx="2286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+mn-lt"/>
              </a:rPr>
              <a:t>How can I measure elapsed time in hours and minutes?</a:t>
            </a:r>
            <a:endParaRPr lang="en-US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Last night I made lasagna for dinner.  I started making it at </a:t>
            </a:r>
            <a:r>
              <a:rPr lang="en-US" sz="2400" b="1" dirty="0">
                <a:solidFill>
                  <a:srgbClr val="C00000"/>
                </a:solidFill>
              </a:rPr>
              <a:t>5</a:t>
            </a:r>
            <a:r>
              <a:rPr lang="en-US" sz="2400" b="1" dirty="0" smtClean="0">
                <a:solidFill>
                  <a:srgbClr val="C00000"/>
                </a:solidFill>
              </a:rPr>
              <a:t>:15 </a:t>
            </a:r>
            <a:r>
              <a:rPr lang="en-US" sz="2400" b="1" dirty="0" smtClean="0">
                <a:solidFill>
                  <a:srgbClr val="C00000"/>
                </a:solidFill>
              </a:rPr>
              <a:t>p.m.</a:t>
            </a:r>
            <a:r>
              <a:rPr lang="en-US" sz="2400" b="1" dirty="0" smtClean="0"/>
              <a:t>  </a:t>
            </a:r>
            <a:r>
              <a:rPr lang="en-US" sz="2400" dirty="0" smtClean="0"/>
              <a:t>Lasagna takes a long time to make and bake so I did not sit down to eat dinner until </a:t>
            </a:r>
            <a:r>
              <a:rPr lang="en-US" sz="2400" b="1" dirty="0" smtClean="0">
                <a:solidFill>
                  <a:srgbClr val="C00000"/>
                </a:solidFill>
              </a:rPr>
              <a:t>7:30 p.m.  </a:t>
            </a:r>
            <a:r>
              <a:rPr lang="en-US" sz="2400" dirty="0" smtClean="0"/>
              <a:t>How much </a:t>
            </a:r>
            <a:r>
              <a:rPr lang="en-US" sz="2400" b="1" dirty="0" smtClean="0">
                <a:solidFill>
                  <a:srgbClr val="0070C0"/>
                </a:solidFill>
              </a:rPr>
              <a:t>time elapsed</a:t>
            </a:r>
            <a:r>
              <a:rPr lang="en-US" sz="2400" b="1" dirty="0" smtClean="0"/>
              <a:t> </a:t>
            </a:r>
            <a:r>
              <a:rPr lang="en-US" sz="2400" dirty="0" smtClean="0"/>
              <a:t>between when I started making dinner and when I started to eat dinner?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84306" y="1981200"/>
            <a:ext cx="37753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7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+mn-lt"/>
              </a:rPr>
              <a:t>How can I measure elapsed time in hours and minutes?</a:t>
            </a:r>
            <a:endParaRPr lang="en-US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Last night I made lasagna for dinner.  I started making it at </a:t>
            </a:r>
            <a:r>
              <a:rPr lang="en-US" sz="2400" b="1" dirty="0" smtClean="0">
                <a:solidFill>
                  <a:srgbClr val="C00000"/>
                </a:solidFill>
              </a:rPr>
              <a:t>5:15 p.m.</a:t>
            </a:r>
            <a:r>
              <a:rPr lang="en-US" sz="2400" b="1" dirty="0" smtClean="0"/>
              <a:t>  </a:t>
            </a:r>
            <a:r>
              <a:rPr lang="en-US" sz="2400" dirty="0" smtClean="0"/>
              <a:t>Lasagna takes a long time to make and bake so I did not sit down to eat dinner until </a:t>
            </a:r>
            <a:r>
              <a:rPr lang="en-US" sz="2400" b="1" dirty="0" smtClean="0">
                <a:solidFill>
                  <a:srgbClr val="C00000"/>
                </a:solidFill>
              </a:rPr>
              <a:t>7:30 p.m.  </a:t>
            </a:r>
            <a:r>
              <a:rPr lang="en-US" sz="2400" dirty="0" smtClean="0"/>
              <a:t>How much </a:t>
            </a:r>
            <a:r>
              <a:rPr lang="en-US" sz="2400" b="1" dirty="0" smtClean="0">
                <a:solidFill>
                  <a:srgbClr val="0070C0"/>
                </a:solidFill>
              </a:rPr>
              <a:t>time elapsed</a:t>
            </a:r>
            <a:r>
              <a:rPr lang="en-US" sz="2400" b="1" dirty="0" smtClean="0"/>
              <a:t> </a:t>
            </a:r>
            <a:r>
              <a:rPr lang="en-US" sz="2400" dirty="0" smtClean="0"/>
              <a:t>between when I started making dinner and when I started to eat dinner?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84306" y="1981200"/>
            <a:ext cx="37753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5:15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798865" y="6089583"/>
            <a:ext cx="75927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Count the hours first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664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+mn-lt"/>
              </a:rPr>
              <a:t>How can I measure elapsed time in hours and minutes?</a:t>
            </a:r>
            <a:endParaRPr lang="en-US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Last night I made lasagna for dinner.  I started making it at </a:t>
            </a:r>
            <a:r>
              <a:rPr lang="en-US" sz="2400" b="1" dirty="0" smtClean="0">
                <a:solidFill>
                  <a:srgbClr val="C00000"/>
                </a:solidFill>
              </a:rPr>
              <a:t>5:15 p.m.</a:t>
            </a:r>
            <a:r>
              <a:rPr lang="en-US" sz="2400" b="1" dirty="0" smtClean="0"/>
              <a:t>  </a:t>
            </a:r>
            <a:r>
              <a:rPr lang="en-US" sz="2400" dirty="0" smtClean="0"/>
              <a:t>Lasagna takes a long time to make and bake so I did not sit down to eat dinner until </a:t>
            </a:r>
            <a:r>
              <a:rPr lang="en-US" sz="2400" b="1" dirty="0" smtClean="0">
                <a:solidFill>
                  <a:srgbClr val="C00000"/>
                </a:solidFill>
              </a:rPr>
              <a:t>7:30 p.m.  </a:t>
            </a:r>
            <a:r>
              <a:rPr lang="en-US" sz="2400" dirty="0" smtClean="0"/>
              <a:t>How much </a:t>
            </a:r>
            <a:r>
              <a:rPr lang="en-US" sz="2400" b="1" dirty="0" smtClean="0">
                <a:solidFill>
                  <a:srgbClr val="0070C0"/>
                </a:solidFill>
              </a:rPr>
              <a:t>time elapsed</a:t>
            </a:r>
            <a:r>
              <a:rPr lang="en-US" sz="2400" b="1" dirty="0" smtClean="0"/>
              <a:t> </a:t>
            </a:r>
            <a:r>
              <a:rPr lang="en-US" sz="2400" dirty="0" smtClean="0"/>
              <a:t>between when I started making dinner and when I started to eat dinner?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84306" y="1981200"/>
            <a:ext cx="37753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5:15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798865" y="6089583"/>
            <a:ext cx="75927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Count the hours first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25362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6:15</a:t>
            </a:r>
            <a:endParaRPr lang="en-US" sz="2400" dirty="0"/>
          </a:p>
        </p:txBody>
      </p:sp>
      <p:sp>
        <p:nvSpPr>
          <p:cNvPr id="15" name="Curved Down Arrow 14"/>
          <p:cNvSpPr/>
          <p:nvPr/>
        </p:nvSpPr>
        <p:spPr>
          <a:xfrm>
            <a:off x="451132" y="4726405"/>
            <a:ext cx="137766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080074"/>
            <a:ext cx="13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 minutes </a:t>
            </a:r>
            <a:br>
              <a:rPr lang="en-US" dirty="0" smtClean="0"/>
            </a:br>
            <a:r>
              <a:rPr lang="en-US" dirty="0" smtClean="0"/>
              <a:t>(1 hour)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999592" y="5149596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22030" y="5378196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7:15</a:t>
            </a:r>
            <a:endParaRPr lang="en-US" sz="2400" dirty="0"/>
          </a:p>
        </p:txBody>
      </p:sp>
      <p:sp>
        <p:nvSpPr>
          <p:cNvPr id="19" name="Curved Down Arrow 18"/>
          <p:cNvSpPr/>
          <p:nvPr/>
        </p:nvSpPr>
        <p:spPr>
          <a:xfrm>
            <a:off x="1725362" y="4732501"/>
            <a:ext cx="137766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3518" y="4086170"/>
            <a:ext cx="13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 minutes </a:t>
            </a:r>
            <a:br>
              <a:rPr lang="en-US" dirty="0" smtClean="0"/>
            </a:br>
            <a:r>
              <a:rPr lang="en-US" dirty="0" smtClean="0"/>
              <a:t>(1 hour)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8" grpId="0"/>
      <p:bldP spid="19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+mn-lt"/>
              </a:rPr>
              <a:t>How can I measure elapsed time in hours and minutes?</a:t>
            </a:r>
            <a:endParaRPr lang="en-US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Last night I made lasagna for dinner.  I started making it at </a:t>
            </a:r>
            <a:r>
              <a:rPr lang="en-US" sz="2400" b="1" dirty="0" smtClean="0">
                <a:solidFill>
                  <a:srgbClr val="C00000"/>
                </a:solidFill>
              </a:rPr>
              <a:t>5:15 p.m.</a:t>
            </a:r>
            <a:r>
              <a:rPr lang="en-US" sz="2400" b="1" dirty="0" smtClean="0"/>
              <a:t>  </a:t>
            </a:r>
            <a:r>
              <a:rPr lang="en-US" sz="2400" dirty="0" smtClean="0"/>
              <a:t>Lasagna takes a long time to make and bake so I did not sit down to eat dinner until </a:t>
            </a:r>
            <a:r>
              <a:rPr lang="en-US" sz="2400" b="1" dirty="0" smtClean="0">
                <a:solidFill>
                  <a:srgbClr val="C00000"/>
                </a:solidFill>
              </a:rPr>
              <a:t>7:30 p.m.  </a:t>
            </a:r>
            <a:r>
              <a:rPr lang="en-US" sz="2400" dirty="0" smtClean="0"/>
              <a:t>How much </a:t>
            </a:r>
            <a:r>
              <a:rPr lang="en-US" sz="2400" b="1" dirty="0" smtClean="0">
                <a:solidFill>
                  <a:srgbClr val="0070C0"/>
                </a:solidFill>
              </a:rPr>
              <a:t>time elapsed</a:t>
            </a:r>
            <a:r>
              <a:rPr lang="en-US" sz="2400" b="1" dirty="0" smtClean="0"/>
              <a:t> </a:t>
            </a:r>
            <a:r>
              <a:rPr lang="en-US" sz="2400" dirty="0" smtClean="0"/>
              <a:t>between when I started making dinner and when I started to eat dinner?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84306" y="1981200"/>
            <a:ext cx="37753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5:15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828236" y="5815156"/>
            <a:ext cx="759276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Then count the minutes by 10s, 5s, or 1s, whichever is easiest for you, until you get to the end time.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25362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6:15</a:t>
            </a:r>
            <a:endParaRPr lang="en-US" sz="2400" dirty="0"/>
          </a:p>
        </p:txBody>
      </p:sp>
      <p:sp>
        <p:nvSpPr>
          <p:cNvPr id="15" name="Curved Down Arrow 14"/>
          <p:cNvSpPr/>
          <p:nvPr/>
        </p:nvSpPr>
        <p:spPr>
          <a:xfrm>
            <a:off x="451132" y="4726405"/>
            <a:ext cx="137766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999592" y="5149596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22030" y="5378196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7:15</a:t>
            </a:r>
            <a:endParaRPr lang="en-US" sz="2400" dirty="0"/>
          </a:p>
        </p:txBody>
      </p:sp>
      <p:sp>
        <p:nvSpPr>
          <p:cNvPr id="19" name="Curved Down Arrow 18"/>
          <p:cNvSpPr/>
          <p:nvPr/>
        </p:nvSpPr>
        <p:spPr>
          <a:xfrm>
            <a:off x="1725362" y="4732501"/>
            <a:ext cx="137766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675022" y="5179857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85374" y="5353491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7:20</a:t>
            </a:r>
            <a:endParaRPr lang="en-US" sz="2400" dirty="0"/>
          </a:p>
        </p:txBody>
      </p:sp>
      <p:sp>
        <p:nvSpPr>
          <p:cNvPr id="23" name="Curved Down Arrow 22"/>
          <p:cNvSpPr/>
          <p:nvPr/>
        </p:nvSpPr>
        <p:spPr>
          <a:xfrm>
            <a:off x="2960749" y="4762762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63671" y="4411491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385578" y="5156217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95930" y="5329851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7:25</a:t>
            </a:r>
            <a:endParaRPr lang="en-US" sz="2400" dirty="0"/>
          </a:p>
        </p:txBody>
      </p:sp>
      <p:sp>
        <p:nvSpPr>
          <p:cNvPr id="27" name="Curved Down Arrow 26"/>
          <p:cNvSpPr/>
          <p:nvPr/>
        </p:nvSpPr>
        <p:spPr>
          <a:xfrm>
            <a:off x="3671305" y="4739122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74227" y="4387851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096929" y="516298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07281" y="5336614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7:30</a:t>
            </a:r>
            <a:endParaRPr lang="en-US" sz="2400" dirty="0"/>
          </a:p>
        </p:txBody>
      </p:sp>
      <p:sp>
        <p:nvSpPr>
          <p:cNvPr id="31" name="Curved Down Arrow 30"/>
          <p:cNvSpPr/>
          <p:nvPr/>
        </p:nvSpPr>
        <p:spPr>
          <a:xfrm>
            <a:off x="4382656" y="4745885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85578" y="4394614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" y="4080074"/>
            <a:ext cx="13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 minutes </a:t>
            </a:r>
            <a:br>
              <a:rPr lang="en-US" dirty="0" smtClean="0"/>
            </a:br>
            <a:r>
              <a:rPr lang="en-US" dirty="0" smtClean="0"/>
              <a:t>(1 hour)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655230" y="4111660"/>
            <a:ext cx="13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 minutes </a:t>
            </a:r>
            <a:br>
              <a:rPr lang="en-US" dirty="0" smtClean="0"/>
            </a:br>
            <a:r>
              <a:rPr lang="en-US" dirty="0" smtClean="0"/>
              <a:t>(1 hour)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2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/>
      <p:bldP spid="26" grpId="0"/>
      <p:bldP spid="27" grpId="0" animBg="1"/>
      <p:bldP spid="28" grpId="0"/>
      <p:bldP spid="30" grpId="0"/>
      <p:bldP spid="31" grpId="0" animBg="1"/>
      <p:bldP spid="32" grpId="0"/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+mn-lt"/>
              </a:rPr>
              <a:t>How can I measure elapsed time in hours and minutes?</a:t>
            </a:r>
            <a:endParaRPr lang="en-US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Last night I made lasagna for dinner.  I started making it at </a:t>
            </a:r>
            <a:r>
              <a:rPr lang="en-US" sz="2400" b="1" dirty="0" smtClean="0">
                <a:solidFill>
                  <a:srgbClr val="C00000"/>
                </a:solidFill>
              </a:rPr>
              <a:t>5:15 p.m.</a:t>
            </a:r>
            <a:r>
              <a:rPr lang="en-US" sz="2400" b="1" dirty="0" smtClean="0"/>
              <a:t>  </a:t>
            </a:r>
            <a:r>
              <a:rPr lang="en-US" sz="2400" dirty="0" smtClean="0"/>
              <a:t>Lasagna takes a long time to make and bake so I did not sit down to eat dinner until </a:t>
            </a:r>
            <a:r>
              <a:rPr lang="en-US" sz="2400" b="1" dirty="0" smtClean="0">
                <a:solidFill>
                  <a:srgbClr val="C00000"/>
                </a:solidFill>
              </a:rPr>
              <a:t>7:30 p.m.  </a:t>
            </a:r>
            <a:r>
              <a:rPr lang="en-US" sz="2400" dirty="0" smtClean="0"/>
              <a:t>How much </a:t>
            </a:r>
            <a:r>
              <a:rPr lang="en-US" sz="2400" b="1" dirty="0" smtClean="0">
                <a:solidFill>
                  <a:srgbClr val="0070C0"/>
                </a:solidFill>
              </a:rPr>
              <a:t>time elapsed</a:t>
            </a:r>
            <a:r>
              <a:rPr lang="en-US" sz="2400" b="1" dirty="0" smtClean="0"/>
              <a:t> </a:t>
            </a:r>
            <a:r>
              <a:rPr lang="en-US" sz="2400" dirty="0" smtClean="0"/>
              <a:t>between when I started making dinner and when I started to eat dinner?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84306" y="1981200"/>
            <a:ext cx="37753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5:15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25362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6:15</a:t>
            </a:r>
            <a:endParaRPr lang="en-US" sz="2400" dirty="0"/>
          </a:p>
        </p:txBody>
      </p:sp>
      <p:sp>
        <p:nvSpPr>
          <p:cNvPr id="15" name="Curved Down Arrow 14"/>
          <p:cNvSpPr/>
          <p:nvPr/>
        </p:nvSpPr>
        <p:spPr>
          <a:xfrm>
            <a:off x="451132" y="4726405"/>
            <a:ext cx="137766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999592" y="5149596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22030" y="5378196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7:15</a:t>
            </a:r>
            <a:endParaRPr lang="en-US" sz="2400" dirty="0"/>
          </a:p>
        </p:txBody>
      </p:sp>
      <p:sp>
        <p:nvSpPr>
          <p:cNvPr id="19" name="Curved Down Arrow 18"/>
          <p:cNvSpPr/>
          <p:nvPr/>
        </p:nvSpPr>
        <p:spPr>
          <a:xfrm>
            <a:off x="1725362" y="4732501"/>
            <a:ext cx="137766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675022" y="5179857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85374" y="5353491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7:20</a:t>
            </a:r>
            <a:endParaRPr lang="en-US" sz="2400" dirty="0"/>
          </a:p>
        </p:txBody>
      </p:sp>
      <p:sp>
        <p:nvSpPr>
          <p:cNvPr id="23" name="Curved Down Arrow 22"/>
          <p:cNvSpPr/>
          <p:nvPr/>
        </p:nvSpPr>
        <p:spPr>
          <a:xfrm>
            <a:off x="2960749" y="4762762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63671" y="4411491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385578" y="5156217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95930" y="5329851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7:25</a:t>
            </a:r>
            <a:endParaRPr lang="en-US" sz="2400" dirty="0"/>
          </a:p>
        </p:txBody>
      </p:sp>
      <p:sp>
        <p:nvSpPr>
          <p:cNvPr id="27" name="Curved Down Arrow 26"/>
          <p:cNvSpPr/>
          <p:nvPr/>
        </p:nvSpPr>
        <p:spPr>
          <a:xfrm>
            <a:off x="3671305" y="4739122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74227" y="4387851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096929" y="516298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07281" y="5336614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7:30</a:t>
            </a:r>
            <a:endParaRPr lang="en-US" sz="2400" dirty="0"/>
          </a:p>
        </p:txBody>
      </p:sp>
      <p:sp>
        <p:nvSpPr>
          <p:cNvPr id="31" name="Curved Down Arrow 30"/>
          <p:cNvSpPr/>
          <p:nvPr/>
        </p:nvSpPr>
        <p:spPr>
          <a:xfrm>
            <a:off x="4382656" y="4745885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85578" y="4394614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828236" y="5815156"/>
            <a:ext cx="75927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Then add up the minutes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4080074"/>
            <a:ext cx="13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 minutes </a:t>
            </a:r>
            <a:br>
              <a:rPr lang="en-US" dirty="0" smtClean="0"/>
            </a:br>
            <a:r>
              <a:rPr lang="en-US" dirty="0" smtClean="0"/>
              <a:t>(1 hour)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61938" y="4114800"/>
            <a:ext cx="13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 minutes </a:t>
            </a:r>
            <a:br>
              <a:rPr lang="en-US" dirty="0" smtClean="0"/>
            </a:br>
            <a:r>
              <a:rPr lang="en-US" dirty="0" smtClean="0"/>
              <a:t>(1 hour)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0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+mn-lt"/>
              </a:rPr>
              <a:t>How can I measure elapsed time in hours and minutes?</a:t>
            </a:r>
            <a:endParaRPr lang="en-US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Last night I made lasagna for dinner.  I started making it at </a:t>
            </a:r>
            <a:r>
              <a:rPr lang="en-US" sz="2400" b="1" dirty="0" smtClean="0">
                <a:solidFill>
                  <a:srgbClr val="C00000"/>
                </a:solidFill>
              </a:rPr>
              <a:t>5:15 p.m.</a:t>
            </a:r>
            <a:r>
              <a:rPr lang="en-US" sz="2400" b="1" dirty="0" smtClean="0"/>
              <a:t>  </a:t>
            </a:r>
            <a:r>
              <a:rPr lang="en-US" sz="2400" dirty="0" smtClean="0"/>
              <a:t>Lasagna takes a long time to make and bake so I did not sit down to eat dinner until </a:t>
            </a:r>
            <a:r>
              <a:rPr lang="en-US" sz="2400" b="1" dirty="0" smtClean="0">
                <a:solidFill>
                  <a:srgbClr val="C00000"/>
                </a:solidFill>
              </a:rPr>
              <a:t>7:30 p.m.  </a:t>
            </a:r>
            <a:r>
              <a:rPr lang="en-US" sz="2400" dirty="0" smtClean="0"/>
              <a:t>How much </a:t>
            </a:r>
            <a:r>
              <a:rPr lang="en-US" sz="2400" b="1" dirty="0" smtClean="0">
                <a:solidFill>
                  <a:srgbClr val="0070C0"/>
                </a:solidFill>
              </a:rPr>
              <a:t>time elapsed</a:t>
            </a:r>
            <a:r>
              <a:rPr lang="en-US" sz="2400" b="1" dirty="0" smtClean="0"/>
              <a:t> </a:t>
            </a:r>
            <a:r>
              <a:rPr lang="en-US" sz="2400" dirty="0" smtClean="0"/>
              <a:t>between when I started making dinner and when I started to eat dinner?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84306" y="1981200"/>
            <a:ext cx="37753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5:15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25362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6:15</a:t>
            </a:r>
            <a:endParaRPr lang="en-US" sz="2400" dirty="0"/>
          </a:p>
        </p:txBody>
      </p:sp>
      <p:sp>
        <p:nvSpPr>
          <p:cNvPr id="15" name="Curved Down Arrow 14"/>
          <p:cNvSpPr/>
          <p:nvPr/>
        </p:nvSpPr>
        <p:spPr>
          <a:xfrm>
            <a:off x="451132" y="4726405"/>
            <a:ext cx="137766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999592" y="5149596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22030" y="5378196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7:15</a:t>
            </a:r>
            <a:endParaRPr lang="en-US" sz="2400" dirty="0"/>
          </a:p>
        </p:txBody>
      </p:sp>
      <p:sp>
        <p:nvSpPr>
          <p:cNvPr id="19" name="Curved Down Arrow 18"/>
          <p:cNvSpPr/>
          <p:nvPr/>
        </p:nvSpPr>
        <p:spPr>
          <a:xfrm>
            <a:off x="1725362" y="4732501"/>
            <a:ext cx="137766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675022" y="5179857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85374" y="5353491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7:20</a:t>
            </a:r>
            <a:endParaRPr lang="en-US" sz="2400" dirty="0"/>
          </a:p>
        </p:txBody>
      </p:sp>
      <p:sp>
        <p:nvSpPr>
          <p:cNvPr id="23" name="Curved Down Arrow 22"/>
          <p:cNvSpPr/>
          <p:nvPr/>
        </p:nvSpPr>
        <p:spPr>
          <a:xfrm>
            <a:off x="2960749" y="4762762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63671" y="4411491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385578" y="5156217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95930" y="5329851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7:25</a:t>
            </a:r>
            <a:endParaRPr lang="en-US" sz="2400" dirty="0"/>
          </a:p>
        </p:txBody>
      </p:sp>
      <p:sp>
        <p:nvSpPr>
          <p:cNvPr id="27" name="Curved Down Arrow 26"/>
          <p:cNvSpPr/>
          <p:nvPr/>
        </p:nvSpPr>
        <p:spPr>
          <a:xfrm>
            <a:off x="3671305" y="4739122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74227" y="4387851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096929" y="516298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07281" y="5336614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7:30</a:t>
            </a:r>
            <a:endParaRPr lang="en-US" sz="2400" dirty="0"/>
          </a:p>
        </p:txBody>
      </p:sp>
      <p:sp>
        <p:nvSpPr>
          <p:cNvPr id="31" name="Curved Down Arrow 30"/>
          <p:cNvSpPr/>
          <p:nvPr/>
        </p:nvSpPr>
        <p:spPr>
          <a:xfrm>
            <a:off x="4382656" y="4745885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85578" y="4394614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828236" y="5815156"/>
            <a:ext cx="75927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Then add up the minutes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4080074"/>
            <a:ext cx="13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 minutes </a:t>
            </a:r>
            <a:br>
              <a:rPr lang="en-US" dirty="0" smtClean="0"/>
            </a:br>
            <a:r>
              <a:rPr lang="en-US" dirty="0" smtClean="0"/>
              <a:t>(1 hour)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61938" y="4114800"/>
            <a:ext cx="13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 minutes </a:t>
            </a:r>
            <a:br>
              <a:rPr lang="en-US" dirty="0" smtClean="0"/>
            </a:br>
            <a:r>
              <a:rPr lang="en-US" dirty="0" smtClean="0"/>
              <a:t>(1 hour)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2956689"/>
            <a:ext cx="190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  60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  60</a:t>
            </a:r>
          </a:p>
          <a:p>
            <a:r>
              <a:rPr lang="en-US" sz="2800" b="1" u="sng" dirty="0" smtClean="0">
                <a:solidFill>
                  <a:srgbClr val="00B050"/>
                </a:solidFill>
              </a:rPr>
              <a:t>+15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135</a:t>
            </a:r>
          </a:p>
          <a:p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1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89"/>
            <a:ext cx="8229600" cy="1143000"/>
          </a:xfrm>
        </p:spPr>
        <p:txBody>
          <a:bodyPr/>
          <a:lstStyle/>
          <a:p>
            <a:r>
              <a:rPr lang="en-US" dirty="0" smtClean="0"/>
              <a:t>Lesson Opening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809978"/>
            <a:ext cx="7772400" cy="6019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Count by 10s:</a:t>
            </a:r>
          </a:p>
          <a:p>
            <a:pPr marL="400050" lvl="1" indent="0">
              <a:buNone/>
            </a:pPr>
            <a:r>
              <a:rPr lang="en-US" sz="3200" dirty="0" smtClean="0"/>
              <a:t>4, 14, ___, ___, ___, ___, ___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Count by 5s: </a:t>
            </a:r>
          </a:p>
          <a:p>
            <a:pPr marL="400050" lvl="1" indent="0">
              <a:buNone/>
            </a:pPr>
            <a:r>
              <a:rPr lang="en-US" sz="3200" dirty="0" smtClean="0"/>
              <a:t>20, 25, ___, ___, ___, ___, ___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Count by 1s: </a:t>
            </a:r>
          </a:p>
          <a:p>
            <a:pPr marL="400050" lvl="1" indent="0">
              <a:buNone/>
            </a:pPr>
            <a:r>
              <a:rPr lang="en-US" sz="3200" dirty="0" smtClean="0"/>
              <a:t>36, ___, ___, ___, ___, ___, ___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Count by HOURs:</a:t>
            </a:r>
          </a:p>
          <a:p>
            <a:pPr marL="400050" lvl="1" indent="0">
              <a:buNone/>
            </a:pPr>
            <a:r>
              <a:rPr lang="en-US" sz="3200" dirty="0" smtClean="0"/>
              <a:t>4:15, ___, ___, ___, ___, 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754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+mn-lt"/>
              </a:rPr>
              <a:t>How can I measure elapsed time in hours and minutes?</a:t>
            </a:r>
            <a:endParaRPr lang="en-US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Last night I made lasagna for dinner.  I started making it at </a:t>
            </a:r>
            <a:r>
              <a:rPr lang="en-US" sz="2400" b="1" dirty="0" smtClean="0">
                <a:solidFill>
                  <a:srgbClr val="C00000"/>
                </a:solidFill>
              </a:rPr>
              <a:t>5:15 p.m.</a:t>
            </a:r>
            <a:r>
              <a:rPr lang="en-US" sz="2400" b="1" dirty="0" smtClean="0"/>
              <a:t>  </a:t>
            </a:r>
            <a:r>
              <a:rPr lang="en-US" sz="2400" dirty="0" smtClean="0"/>
              <a:t>Lasagna takes a long time to make and bake so I did not sit down to eat dinner until </a:t>
            </a:r>
            <a:r>
              <a:rPr lang="en-US" sz="2400" b="1" dirty="0" smtClean="0">
                <a:solidFill>
                  <a:srgbClr val="C00000"/>
                </a:solidFill>
              </a:rPr>
              <a:t>7:30 p.m.  </a:t>
            </a:r>
            <a:r>
              <a:rPr lang="en-US" sz="2400" dirty="0" smtClean="0"/>
              <a:t>How much </a:t>
            </a:r>
            <a:r>
              <a:rPr lang="en-US" sz="2400" b="1" dirty="0" smtClean="0">
                <a:solidFill>
                  <a:srgbClr val="0070C0"/>
                </a:solidFill>
              </a:rPr>
              <a:t>time elapsed</a:t>
            </a:r>
            <a:r>
              <a:rPr lang="en-US" sz="2400" b="1" dirty="0" smtClean="0"/>
              <a:t> </a:t>
            </a:r>
            <a:r>
              <a:rPr lang="en-US" sz="2400" dirty="0" smtClean="0"/>
              <a:t>between when I started making dinner and when I started to eat dinner?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84306" y="1981200"/>
            <a:ext cx="37753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5:15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25362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6:15</a:t>
            </a:r>
            <a:endParaRPr lang="en-US" sz="2400" dirty="0"/>
          </a:p>
        </p:txBody>
      </p:sp>
      <p:sp>
        <p:nvSpPr>
          <p:cNvPr id="15" name="Curved Down Arrow 14"/>
          <p:cNvSpPr/>
          <p:nvPr/>
        </p:nvSpPr>
        <p:spPr>
          <a:xfrm>
            <a:off x="451132" y="4726405"/>
            <a:ext cx="137766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999592" y="5149596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22030" y="5378196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7:15</a:t>
            </a:r>
            <a:endParaRPr lang="en-US" sz="2400" dirty="0"/>
          </a:p>
        </p:txBody>
      </p:sp>
      <p:sp>
        <p:nvSpPr>
          <p:cNvPr id="19" name="Curved Down Arrow 18"/>
          <p:cNvSpPr/>
          <p:nvPr/>
        </p:nvSpPr>
        <p:spPr>
          <a:xfrm>
            <a:off x="1725362" y="4732501"/>
            <a:ext cx="137766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675022" y="5179857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85374" y="5353491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7:20</a:t>
            </a:r>
            <a:endParaRPr lang="en-US" sz="2400" dirty="0"/>
          </a:p>
        </p:txBody>
      </p:sp>
      <p:sp>
        <p:nvSpPr>
          <p:cNvPr id="23" name="Curved Down Arrow 22"/>
          <p:cNvSpPr/>
          <p:nvPr/>
        </p:nvSpPr>
        <p:spPr>
          <a:xfrm>
            <a:off x="2960749" y="4762762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63671" y="4411491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385578" y="5156217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95930" y="5329851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7:25</a:t>
            </a:r>
            <a:endParaRPr lang="en-US" sz="2400" dirty="0"/>
          </a:p>
        </p:txBody>
      </p:sp>
      <p:sp>
        <p:nvSpPr>
          <p:cNvPr id="27" name="Curved Down Arrow 26"/>
          <p:cNvSpPr/>
          <p:nvPr/>
        </p:nvSpPr>
        <p:spPr>
          <a:xfrm>
            <a:off x="3671305" y="4739122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74227" y="4387851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096929" y="516298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07281" y="5336614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7:30</a:t>
            </a:r>
            <a:endParaRPr lang="en-US" sz="2400" dirty="0"/>
          </a:p>
        </p:txBody>
      </p:sp>
      <p:sp>
        <p:nvSpPr>
          <p:cNvPr id="31" name="Curved Down Arrow 30"/>
          <p:cNvSpPr/>
          <p:nvPr/>
        </p:nvSpPr>
        <p:spPr>
          <a:xfrm>
            <a:off x="4382656" y="4745885"/>
            <a:ext cx="849251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85578" y="4394614"/>
            <a:ext cx="888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 minutes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4080074"/>
            <a:ext cx="13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 minutes </a:t>
            </a:r>
            <a:br>
              <a:rPr lang="en-US" dirty="0" smtClean="0"/>
            </a:br>
            <a:r>
              <a:rPr lang="en-US" dirty="0" smtClean="0"/>
              <a:t>(1 hour)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61938" y="4114800"/>
            <a:ext cx="137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 minutes </a:t>
            </a:r>
            <a:br>
              <a:rPr lang="en-US" dirty="0" smtClean="0"/>
            </a:br>
            <a:r>
              <a:rPr lang="en-US" dirty="0" smtClean="0"/>
              <a:t>(1 hour)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28236" y="5780427"/>
            <a:ext cx="759276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elapsed time between when I started making dinner and when I started to eat dinner was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135 minutes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62800" y="2956689"/>
            <a:ext cx="190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  60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  60</a:t>
            </a:r>
          </a:p>
          <a:p>
            <a:r>
              <a:rPr lang="en-US" sz="2800" b="1" u="sng" dirty="0" smtClean="0">
                <a:solidFill>
                  <a:srgbClr val="00B050"/>
                </a:solidFill>
              </a:rPr>
              <a:t>+15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135</a:t>
            </a:r>
          </a:p>
          <a:p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2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many minutes elapsed between the times shown on the clocks below?  (Both times are a.m.)</a:t>
            </a:r>
            <a:endParaRPr lang="en-US" dirty="0"/>
          </a:p>
        </p:txBody>
      </p:sp>
      <p:pic>
        <p:nvPicPr>
          <p:cNvPr id="1026" name="Picture 2" descr="Clock 2: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78162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ck 3: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78162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4622" y="6126163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Start Time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6137452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End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917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0070C0"/>
                </a:solidFill>
              </a:rPr>
              <a:t>elapsed time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Elapsed time is the amount of time that passes from the start of an activity to the end of an activity.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+mn-lt"/>
              </a:rPr>
              <a:t>How can I measure elapsed time in minutes?</a:t>
            </a:r>
            <a:endParaRPr lang="en-US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 woke up at </a:t>
            </a:r>
            <a:r>
              <a:rPr lang="en-US" dirty="0" smtClean="0">
                <a:solidFill>
                  <a:srgbClr val="C00000"/>
                </a:solidFill>
              </a:rPr>
              <a:t>6:07 a.m.</a:t>
            </a:r>
            <a:r>
              <a:rPr lang="en-US" dirty="0" smtClean="0"/>
              <a:t> this morning.  I showered, ate breakfast, got dressed, brushed my teeth, combed my hair, and left the house at </a:t>
            </a:r>
            <a:r>
              <a:rPr lang="en-US" dirty="0" smtClean="0">
                <a:solidFill>
                  <a:srgbClr val="C00000"/>
                </a:solidFill>
              </a:rPr>
              <a:t>6:52 </a:t>
            </a:r>
            <a:r>
              <a:rPr lang="en-US" dirty="0" smtClean="0">
                <a:solidFill>
                  <a:srgbClr val="C00000"/>
                </a:solidFill>
              </a:rPr>
              <a:t>a.m.  </a:t>
            </a:r>
            <a:r>
              <a:rPr lang="en-US" dirty="0" smtClean="0"/>
              <a:t>What is the </a:t>
            </a:r>
            <a:r>
              <a:rPr lang="en-US" dirty="0" smtClean="0">
                <a:solidFill>
                  <a:srgbClr val="0070C0"/>
                </a:solidFill>
              </a:rPr>
              <a:t>elapsed time </a:t>
            </a:r>
            <a:r>
              <a:rPr lang="en-US" dirty="0" smtClean="0"/>
              <a:t>between when I woke up and when I left my house?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fredericpatenaude.com/images/1610599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733800"/>
            <a:ext cx="2767362" cy="264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grangermotors.com/blogs/445/wp-content/uploads/2013/10/car_clipar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04025"/>
            <a:ext cx="3106994" cy="310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429000" y="4572000"/>
            <a:ext cx="2286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+mn-lt"/>
              </a:rPr>
              <a:t>How can I measure elapsed time in minutes?</a:t>
            </a:r>
            <a:endParaRPr lang="en-US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I woke up at </a:t>
            </a:r>
            <a:r>
              <a:rPr lang="en-US" sz="2400" dirty="0" smtClean="0">
                <a:solidFill>
                  <a:srgbClr val="C00000"/>
                </a:solidFill>
              </a:rPr>
              <a:t>6:07 a.m.</a:t>
            </a:r>
            <a:r>
              <a:rPr lang="en-US" sz="2400" dirty="0" smtClean="0"/>
              <a:t> this morning.  I showered, ate breakfast, got dressed, brushed my teeth, combed my hair, and left the house at </a:t>
            </a:r>
            <a:r>
              <a:rPr lang="en-US" sz="2400" dirty="0" smtClean="0">
                <a:solidFill>
                  <a:srgbClr val="C00000"/>
                </a:solidFill>
              </a:rPr>
              <a:t>6:52 </a:t>
            </a:r>
            <a:r>
              <a:rPr lang="en-US" sz="2400" dirty="0" smtClean="0">
                <a:solidFill>
                  <a:srgbClr val="C00000"/>
                </a:solidFill>
              </a:rPr>
              <a:t>a.m.  </a:t>
            </a:r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70C0"/>
                </a:solidFill>
              </a:rPr>
              <a:t>elapsed time </a:t>
            </a:r>
            <a:r>
              <a:rPr lang="en-US" sz="2400" dirty="0" smtClean="0"/>
              <a:t>between when I woke up and when I left my house?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65496" y="2046759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31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+mn-lt"/>
              </a:rPr>
              <a:t>How can I measure elapsed time in minutes?</a:t>
            </a:r>
            <a:endParaRPr lang="en-US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I woke up at </a:t>
            </a:r>
            <a:r>
              <a:rPr lang="en-US" sz="2400" dirty="0" smtClean="0">
                <a:solidFill>
                  <a:srgbClr val="C00000"/>
                </a:solidFill>
              </a:rPr>
              <a:t>6:07 a.m.</a:t>
            </a:r>
            <a:r>
              <a:rPr lang="en-US" sz="2400" dirty="0" smtClean="0"/>
              <a:t> this morning.  I showered, ate breakfast, got dressed, brushed my teeth, combed my hair, and left the house at </a:t>
            </a:r>
            <a:r>
              <a:rPr lang="en-US" sz="2400" dirty="0" smtClean="0">
                <a:solidFill>
                  <a:srgbClr val="C00000"/>
                </a:solidFill>
              </a:rPr>
              <a:t>6:52 </a:t>
            </a:r>
            <a:r>
              <a:rPr lang="en-US" sz="2400" dirty="0" smtClean="0">
                <a:solidFill>
                  <a:srgbClr val="C00000"/>
                </a:solidFill>
              </a:rPr>
              <a:t>a.m.  </a:t>
            </a:r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70C0"/>
                </a:solidFill>
              </a:rPr>
              <a:t>elapsed time </a:t>
            </a:r>
            <a:r>
              <a:rPr lang="en-US" sz="2400" dirty="0" smtClean="0"/>
              <a:t>between when I woke up and when I left my house?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65496" y="2046759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6:07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28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+mn-lt"/>
              </a:rPr>
              <a:t>How can I measure elapsed time in minutes?</a:t>
            </a:r>
            <a:endParaRPr lang="en-US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I woke up at </a:t>
            </a:r>
            <a:r>
              <a:rPr lang="en-US" sz="2400" dirty="0" smtClean="0">
                <a:solidFill>
                  <a:srgbClr val="C00000"/>
                </a:solidFill>
              </a:rPr>
              <a:t>6:07 a.m.</a:t>
            </a:r>
            <a:r>
              <a:rPr lang="en-US" sz="2400" dirty="0" smtClean="0"/>
              <a:t> this morning.  I showered, ate breakfast, got dressed, brushed my teeth, combed my hair, and left the house at </a:t>
            </a:r>
            <a:r>
              <a:rPr lang="en-US" sz="2400" dirty="0" smtClean="0">
                <a:solidFill>
                  <a:srgbClr val="C00000"/>
                </a:solidFill>
              </a:rPr>
              <a:t>6:52 a.m.  </a:t>
            </a:r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70C0"/>
                </a:solidFill>
              </a:rPr>
              <a:t>elapsed time </a:t>
            </a:r>
            <a:r>
              <a:rPr lang="en-US" sz="2400" dirty="0" smtClean="0"/>
              <a:t>between when I woke up and when I left my house?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65496" y="2046759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6:07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98865" y="6089583"/>
            <a:ext cx="75927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Count by 10s until you get as close to 6:52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 you can.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478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702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6:17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146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370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6:27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81400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03838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6:37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569596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92034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6:47</a:t>
            </a:r>
            <a:endParaRPr lang="en-US" sz="2400" dirty="0"/>
          </a:p>
        </p:txBody>
      </p:sp>
      <p:sp>
        <p:nvSpPr>
          <p:cNvPr id="10" name="Curved Down Arrow 9"/>
          <p:cNvSpPr/>
          <p:nvPr/>
        </p:nvSpPr>
        <p:spPr>
          <a:xfrm>
            <a:off x="451132" y="4726405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25" y="4419600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1" name="Curved Down Arrow 20"/>
          <p:cNvSpPr/>
          <p:nvPr/>
        </p:nvSpPr>
        <p:spPr>
          <a:xfrm>
            <a:off x="1438959" y="475860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3852" y="445179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3" name="Curved Down Arrow 22"/>
          <p:cNvSpPr/>
          <p:nvPr/>
        </p:nvSpPr>
        <p:spPr>
          <a:xfrm>
            <a:off x="2541035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75928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5" name="Curved Down Arrow 24"/>
          <p:cNvSpPr/>
          <p:nvPr/>
        </p:nvSpPr>
        <p:spPr>
          <a:xfrm>
            <a:off x="3572157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7050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3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9" grpId="0"/>
      <p:bldP spid="10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+mn-lt"/>
              </a:rPr>
              <a:t>How can I measure elapsed time in minutes?</a:t>
            </a:r>
            <a:endParaRPr lang="en-US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I woke up at </a:t>
            </a:r>
            <a:r>
              <a:rPr lang="en-US" sz="2400" dirty="0" smtClean="0">
                <a:solidFill>
                  <a:srgbClr val="C00000"/>
                </a:solidFill>
              </a:rPr>
              <a:t>6:07 a.m.</a:t>
            </a:r>
            <a:r>
              <a:rPr lang="en-US" sz="2400" dirty="0" smtClean="0"/>
              <a:t> this morning.  I showered, ate breakfast, got dressed, brushed my teeth, combed my hair, and left the house at </a:t>
            </a:r>
            <a:r>
              <a:rPr lang="en-US" sz="2400" dirty="0" smtClean="0">
                <a:solidFill>
                  <a:srgbClr val="C00000"/>
                </a:solidFill>
              </a:rPr>
              <a:t>6:52 a.m.  </a:t>
            </a:r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70C0"/>
                </a:solidFill>
              </a:rPr>
              <a:t>elapsed time </a:t>
            </a:r>
            <a:r>
              <a:rPr lang="en-US" sz="2400" dirty="0" smtClean="0"/>
              <a:t>between when I woke up and when I left my house?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65496" y="2046759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6:07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98865" y="6089583"/>
            <a:ext cx="75927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Then count by 1s until 6:52 a.m.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478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702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6:17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146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370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6:27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81400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03838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6:37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569596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92034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6:47</a:t>
            </a:r>
            <a:endParaRPr lang="en-US" sz="2400" dirty="0"/>
          </a:p>
        </p:txBody>
      </p:sp>
      <p:sp>
        <p:nvSpPr>
          <p:cNvPr id="10" name="Curved Down Arrow 9"/>
          <p:cNvSpPr/>
          <p:nvPr/>
        </p:nvSpPr>
        <p:spPr>
          <a:xfrm>
            <a:off x="451132" y="4726405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25" y="4419600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1" name="Curved Down Arrow 20"/>
          <p:cNvSpPr/>
          <p:nvPr/>
        </p:nvSpPr>
        <p:spPr>
          <a:xfrm>
            <a:off x="1438959" y="475860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3852" y="445179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3" name="Curved Down Arrow 22"/>
          <p:cNvSpPr/>
          <p:nvPr/>
        </p:nvSpPr>
        <p:spPr>
          <a:xfrm>
            <a:off x="2541035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75928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5" name="Curved Down Arrow 24"/>
          <p:cNvSpPr/>
          <p:nvPr/>
        </p:nvSpPr>
        <p:spPr>
          <a:xfrm>
            <a:off x="3572157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7050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+mn-lt"/>
              </a:rPr>
              <a:t>How can I measure elapsed time in minutes?</a:t>
            </a:r>
            <a:endParaRPr lang="en-US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I woke up at </a:t>
            </a:r>
            <a:r>
              <a:rPr lang="en-US" sz="2400" dirty="0" smtClean="0">
                <a:solidFill>
                  <a:srgbClr val="C00000"/>
                </a:solidFill>
              </a:rPr>
              <a:t>6:07 a.m.</a:t>
            </a:r>
            <a:r>
              <a:rPr lang="en-US" sz="2400" dirty="0" smtClean="0"/>
              <a:t> this morning.  I showered, ate breakfast, got dressed, brushed my teeth, combed my hair, and left the house at </a:t>
            </a:r>
            <a:r>
              <a:rPr lang="en-US" sz="2400" dirty="0" smtClean="0">
                <a:solidFill>
                  <a:srgbClr val="C00000"/>
                </a:solidFill>
              </a:rPr>
              <a:t>6:52 a.m.  </a:t>
            </a:r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70C0"/>
                </a:solidFill>
              </a:rPr>
              <a:t>elapsed time </a:t>
            </a:r>
            <a:r>
              <a:rPr lang="en-US" sz="2400" dirty="0" smtClean="0"/>
              <a:t>between when I woke up and when I left my house?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5575" y="5257800"/>
            <a:ext cx="87566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65496" y="2046759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a number line!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0375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13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6:07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98865" y="6089583"/>
            <a:ext cx="75927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Then count by 1s until 6:52 a.m.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478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702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6:17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14600" y="51435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37038" y="5372100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6:27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81400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03838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6:37</a:t>
            </a:r>
            <a:endParaRPr lang="en-U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569596" y="514550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92034" y="5374105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6:47</a:t>
            </a:r>
            <a:endParaRPr lang="en-US" sz="2400" dirty="0"/>
          </a:p>
        </p:txBody>
      </p:sp>
      <p:sp>
        <p:nvSpPr>
          <p:cNvPr id="10" name="Curved Down Arrow 9"/>
          <p:cNvSpPr/>
          <p:nvPr/>
        </p:nvSpPr>
        <p:spPr>
          <a:xfrm>
            <a:off x="451132" y="4726405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25" y="4419600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1" name="Curved Down Arrow 20"/>
          <p:cNvSpPr/>
          <p:nvPr/>
        </p:nvSpPr>
        <p:spPr>
          <a:xfrm>
            <a:off x="1438959" y="475860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3852" y="445179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3" name="Curved Down Arrow 22"/>
          <p:cNvSpPr/>
          <p:nvPr/>
        </p:nvSpPr>
        <p:spPr>
          <a:xfrm>
            <a:off x="2541035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75928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25" name="Curved Down Arrow 24"/>
          <p:cNvSpPr/>
          <p:nvPr/>
        </p:nvSpPr>
        <p:spPr>
          <a:xfrm>
            <a:off x="3572157" y="4753751"/>
            <a:ext cx="1139825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7050" y="4446946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101036" y="516052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97823" y="5372099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6:48</a:t>
            </a:r>
            <a:endParaRPr lang="en-US" sz="2400" dirty="0"/>
          </a:p>
        </p:txBody>
      </p:sp>
      <p:sp>
        <p:nvSpPr>
          <p:cNvPr id="29" name="Curved Down Arrow 28"/>
          <p:cNvSpPr/>
          <p:nvPr/>
        </p:nvSpPr>
        <p:spPr>
          <a:xfrm>
            <a:off x="4572002" y="4821128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33900" y="4445758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614544" y="5170275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11331" y="5381854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6:49</a:t>
            </a:r>
            <a:endParaRPr lang="en-US" sz="2400" dirty="0"/>
          </a:p>
        </p:txBody>
      </p:sp>
      <p:sp>
        <p:nvSpPr>
          <p:cNvPr id="33" name="Curved Down Arrow 32"/>
          <p:cNvSpPr/>
          <p:nvPr/>
        </p:nvSpPr>
        <p:spPr>
          <a:xfrm>
            <a:off x="5085510" y="4830883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8339" y="4340947"/>
            <a:ext cx="73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116350" y="5176313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13137" y="5387892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6:50</a:t>
            </a:r>
            <a:endParaRPr lang="en-US" sz="2400" dirty="0"/>
          </a:p>
        </p:txBody>
      </p:sp>
      <p:sp>
        <p:nvSpPr>
          <p:cNvPr id="37" name="Curved Down Arrow 36"/>
          <p:cNvSpPr/>
          <p:nvPr/>
        </p:nvSpPr>
        <p:spPr>
          <a:xfrm>
            <a:off x="5587316" y="4836921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57787" y="4461551"/>
            <a:ext cx="96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663980" y="5213016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60768" y="5372098"/>
            <a:ext cx="60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6:51</a:t>
            </a:r>
            <a:endParaRPr lang="en-US" sz="2400" dirty="0"/>
          </a:p>
        </p:txBody>
      </p:sp>
      <p:sp>
        <p:nvSpPr>
          <p:cNvPr id="41" name="Curved Down Arrow 40"/>
          <p:cNvSpPr/>
          <p:nvPr/>
        </p:nvSpPr>
        <p:spPr>
          <a:xfrm>
            <a:off x="6134947" y="4827166"/>
            <a:ext cx="609598" cy="419100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845" y="4451796"/>
            <a:ext cx="76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7189299" y="5225779"/>
            <a:ext cx="0" cy="2048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910110" y="5371919"/>
            <a:ext cx="58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6:52</a:t>
            </a:r>
            <a:endParaRPr lang="en-US" sz="2400" dirty="0"/>
          </a:p>
        </p:txBody>
      </p:sp>
      <p:sp>
        <p:nvSpPr>
          <p:cNvPr id="45" name="Curved Down Arrow 44"/>
          <p:cNvSpPr/>
          <p:nvPr/>
        </p:nvSpPr>
        <p:spPr>
          <a:xfrm>
            <a:off x="6684415" y="4906145"/>
            <a:ext cx="585448" cy="375634"/>
          </a:xfrm>
          <a:prstGeom prst="curvedDownArrow">
            <a:avLst>
              <a:gd name="adj1" fmla="val 25000"/>
              <a:gd name="adj2" fmla="val 5926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60266" y="4525613"/>
            <a:ext cx="609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9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2" grpId="0"/>
      <p:bldP spid="33" grpId="0" animBg="1"/>
      <p:bldP spid="34" grpId="0"/>
      <p:bldP spid="36" grpId="0"/>
      <p:bldP spid="37" grpId="0" animBg="1"/>
      <p:bldP spid="38" grpId="0"/>
      <p:bldP spid="40" grpId="0"/>
      <p:bldP spid="41" grpId="0" animBg="1"/>
      <p:bldP spid="42" grpId="0"/>
      <p:bldP spid="44" grpId="0"/>
      <p:bldP spid="45" grpId="0" animBg="1"/>
      <p:bldP spid="4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Lesson Opening&amp;quot;&quot;/&gt;&lt;property id=&quot;20307&quot; value=&quot;257&quot;/&gt;&lt;/object&gt;&lt;object type=&quot;3&quot; unique_id=&quot;10005&quot;&gt;&lt;property id=&quot;20148&quot; value=&quot;5&quot;/&gt;&lt;property id=&quot;20300&quot; value=&quot;Slide 1 - &amp;quot;Measure Time Intervals 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What is elapsed time?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How can I measure elapsed time in minutes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How can I measure elapsed time in minutes?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How can I measure elapsed time in minutes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How can I measure elapsed time in minutes?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How can I measure elapsed time in minutes?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How can I measure elapsed time in minutes?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How can I measure elapsed time in minutes?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How can I measure elapsed time in minutes?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How can I measure elapsed time in minutes?&amp;quot;&quot;/&gt;&lt;property id=&quot;20307&quot; value=&quot;267&quot;/&gt;&lt;/object&gt;&lt;object type=&quot;3&quot; unique_id=&quot;10016&quot;&gt;&lt;property id=&quot;20148&quot; value=&quot;5&quot;/&gt;&lt;property id=&quot;20300&quot; value=&quot;Slide 13 - &amp;quot;How can I measure elapsed time in hours and minutes?&amp;quot;&quot;/&gt;&lt;property id=&quot;20307&quot; value=&quot;268&quot;/&gt;&lt;/object&gt;&lt;object type=&quot;3&quot; unique_id=&quot;10017&quot;&gt;&lt;property id=&quot;20148&quot; value=&quot;5&quot;/&gt;&lt;property id=&quot;20300&quot; value=&quot;Slide 14 - &amp;quot;How can I measure elapsed time in hours and minutes?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How can I measure elapsed time in hours and minutes?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How can I measure elapsed time in hours and minutes?&amp;quot;&quot;/&gt;&lt;property id=&quot;20307&quot; value=&quot;271&quot;/&gt;&lt;/object&gt;&lt;object type=&quot;3&quot; unique_id=&quot;10020&quot;&gt;&lt;property id=&quot;20148&quot; value=&quot;5&quot;/&gt;&lt;property id=&quot;20300&quot; value=&quot;Slide 17 - &amp;quot;How can I measure elapsed time in hours and minutes?&amp;quot;&quot;/&gt;&lt;property id=&quot;20307&quot; value=&quot;272&quot;/&gt;&lt;/object&gt;&lt;object type=&quot;3&quot; unique_id=&quot;10021&quot;&gt;&lt;property id=&quot;20148&quot; value=&quot;5&quot;/&gt;&lt;property id=&quot;20300&quot; value=&quot;Slide 18 - &amp;quot;How can I measure elapsed time in hours and minutes?&amp;quot;&quot;/&gt;&lt;property id=&quot;20307&quot; value=&quot;273&quot;/&gt;&lt;/object&gt;&lt;object type=&quot;3&quot; unique_id=&quot;10022&quot;&gt;&lt;property id=&quot;20148&quot; value=&quot;5&quot;/&gt;&lt;property id=&quot;20300&quot; value=&quot;Slide 19 - &amp;quot;How can I measure elapsed time in hours and minutes?&amp;quot;&quot;/&gt;&lt;property id=&quot;20307&quot; value=&quot;277&quot;/&gt;&lt;/object&gt;&lt;object type=&quot;3&quot; unique_id=&quot;10023&quot;&gt;&lt;property id=&quot;20148&quot; value=&quot;5&quot;/&gt;&lt;property id=&quot;20300&quot; value=&quot;Slide 20 - &amp;quot;How can I measure elapsed time in hours and minutes?&amp;quot;&quot;/&gt;&lt;property id=&quot;20307&quot; value=&quot;276&quot;/&gt;&lt;/object&gt;&lt;object type=&quot;3&quot; unique_id=&quot;10743&quot;&gt;&lt;property id=&quot;20148&quot; value=&quot;5&quot;/&gt;&lt;property id=&quot;20300&quot; value=&quot;Slide 21 - &amp;quot;Exit Ticket&amp;quot;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Gill Sans Ultra Bold Condensed"/>
        <a:ea typeface=""/>
        <a:cs typeface=""/>
      </a:majorFont>
      <a:minorFont>
        <a:latin typeface="Gill Sans MT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19DE3A-C807-4F4C-BD5E-98C64FCAD8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B6A7B25-1B57-4FF0-9F76-1D0451DD743D}">
  <ds:schemaRefs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637546C-FC59-4372-9D1B-0A4EF676BA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1709</Words>
  <Application>Microsoft Office PowerPoint</Application>
  <PresentationFormat>On-screen Show (4:3)</PresentationFormat>
  <Paragraphs>244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Gill Sans MT Condensed</vt:lpstr>
      <vt:lpstr>Gill Sans Ultra Bold Condensed</vt:lpstr>
      <vt:lpstr>Office Theme</vt:lpstr>
      <vt:lpstr>Measure Time Intervals </vt:lpstr>
      <vt:lpstr>Lesson Opening</vt:lpstr>
      <vt:lpstr>What is elapsed time?</vt:lpstr>
      <vt:lpstr>How can I measure elapsed time in minutes?</vt:lpstr>
      <vt:lpstr>How can I measure elapsed time in minutes?</vt:lpstr>
      <vt:lpstr>How can I measure elapsed time in minutes?</vt:lpstr>
      <vt:lpstr>How can I measure elapsed time in minutes?</vt:lpstr>
      <vt:lpstr>How can I measure elapsed time in minutes?</vt:lpstr>
      <vt:lpstr>How can I measure elapsed time in minutes?</vt:lpstr>
      <vt:lpstr>How can I measure elapsed time in minutes?</vt:lpstr>
      <vt:lpstr>How can I measure elapsed time in minutes?</vt:lpstr>
      <vt:lpstr>How can I measure elapsed time in minutes?</vt:lpstr>
      <vt:lpstr>How can I measure elapsed time in hours and minutes?</vt:lpstr>
      <vt:lpstr>How can I measure elapsed time in hours and minutes?</vt:lpstr>
      <vt:lpstr>How can I measure elapsed time in hours and minutes?</vt:lpstr>
      <vt:lpstr>How can I measure elapsed time in hours and minutes?</vt:lpstr>
      <vt:lpstr>How can I measure elapsed time in hours and minutes?</vt:lpstr>
      <vt:lpstr>How can I measure elapsed time in hours and minutes?</vt:lpstr>
      <vt:lpstr>How can I measure elapsed time in hours and minutes?</vt:lpstr>
      <vt:lpstr>How can I measure elapsed time in hours and minutes?</vt:lpstr>
      <vt:lpstr>Exit Ticket</vt:lpstr>
    </vt:vector>
  </TitlesOfParts>
  <Company>The School District of Palm Beach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Loryn Lenartowicz</dc:creator>
  <cp:lastModifiedBy>0751 FLCBT</cp:lastModifiedBy>
  <cp:revision>20</cp:revision>
  <dcterms:created xsi:type="dcterms:W3CDTF">2014-01-07T15:07:36Z</dcterms:created>
  <dcterms:modified xsi:type="dcterms:W3CDTF">2016-02-17T18:27:59Z</dcterms:modified>
</cp:coreProperties>
</file>