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713" autoAdjust="0"/>
  </p:normalViewPr>
  <p:slideViewPr>
    <p:cSldViewPr snapToGrid="0">
      <p:cViewPr varScale="1">
        <p:scale>
          <a:sx n="77" d="100"/>
          <a:sy n="77" d="100"/>
        </p:scale>
        <p:origin x="7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FF0000"/>
            </a:solidFill>
          </c:spPr>
          <c:invertIfNegative val="0"/>
          <c:dPt>
            <c:idx val="0"/>
            <c:invertIfNegative val="0"/>
            <c:bubble3D val="0"/>
            <c:spPr>
              <a:solidFill>
                <a:srgbClr val="FFC000"/>
              </a:solidFill>
            </c:spPr>
          </c:dPt>
          <c:dPt>
            <c:idx val="2"/>
            <c:invertIfNegative val="0"/>
            <c:bubble3D val="0"/>
            <c:spPr>
              <a:solidFill>
                <a:srgbClr val="92D050"/>
              </a:solidFill>
            </c:spPr>
          </c:dPt>
          <c:dPt>
            <c:idx val="3"/>
            <c:invertIfNegative val="0"/>
            <c:bubble3D val="0"/>
            <c:spPr>
              <a:solidFill>
                <a:srgbClr val="00B0F0"/>
              </a:solidFill>
            </c:spPr>
          </c:dPt>
          <c:cat>
            <c:strRef>
              <c:f>Sheet1!$A$2:$A$5</c:f>
              <c:strCache>
                <c:ptCount val="4"/>
                <c:pt idx="0">
                  <c:v>Pizza</c:v>
                </c:pt>
                <c:pt idx="1">
                  <c:v>Corn Dog</c:v>
                </c:pt>
                <c:pt idx="2">
                  <c:v>Mexican Pizza</c:v>
                </c:pt>
                <c:pt idx="3">
                  <c:v>Chicken Nuggets</c:v>
                </c:pt>
              </c:strCache>
            </c:strRef>
          </c:cat>
          <c:val>
            <c:numRef>
              <c:f>Sheet1!$B$2:$B$5</c:f>
              <c:numCache>
                <c:formatCode>General</c:formatCode>
                <c:ptCount val="4"/>
                <c:pt idx="0">
                  <c:v>17</c:v>
                </c:pt>
                <c:pt idx="1">
                  <c:v>7</c:v>
                </c:pt>
                <c:pt idx="2">
                  <c:v>14</c:v>
                </c:pt>
                <c:pt idx="3">
                  <c:v>8</c:v>
                </c:pt>
              </c:numCache>
            </c:numRef>
          </c:val>
        </c:ser>
        <c:ser>
          <c:idx val="1"/>
          <c:order val="1"/>
          <c:tx>
            <c:strRef>
              <c:f>Sheet1!$C$1</c:f>
              <c:strCache>
                <c:ptCount val="1"/>
                <c:pt idx="0">
                  <c:v>Column2</c:v>
                </c:pt>
              </c:strCache>
            </c:strRef>
          </c:tx>
          <c:invertIfNegative val="0"/>
          <c:cat>
            <c:strRef>
              <c:f>Sheet1!$A$2:$A$5</c:f>
              <c:strCache>
                <c:ptCount val="4"/>
                <c:pt idx="0">
                  <c:v>Pizza</c:v>
                </c:pt>
                <c:pt idx="1">
                  <c:v>Corn Dog</c:v>
                </c:pt>
                <c:pt idx="2">
                  <c:v>Mexican Pizza</c:v>
                </c:pt>
                <c:pt idx="3">
                  <c:v>Chicken Nuggets</c:v>
                </c:pt>
              </c:strCache>
            </c:strRef>
          </c:cat>
          <c:val>
            <c:numRef>
              <c:f>Sheet1!$C$2:$C$5</c:f>
              <c:numCache>
                <c:formatCode>General</c:formatCode>
                <c:ptCount val="4"/>
              </c:numCache>
            </c:numRef>
          </c:val>
        </c:ser>
        <c:ser>
          <c:idx val="2"/>
          <c:order val="2"/>
          <c:tx>
            <c:strRef>
              <c:f>Sheet1!$D$1</c:f>
              <c:strCache>
                <c:ptCount val="1"/>
                <c:pt idx="0">
                  <c:v>Column3</c:v>
                </c:pt>
              </c:strCache>
            </c:strRef>
          </c:tx>
          <c:invertIfNegative val="0"/>
          <c:cat>
            <c:strRef>
              <c:f>Sheet1!$A$2:$A$5</c:f>
              <c:strCache>
                <c:ptCount val="4"/>
                <c:pt idx="0">
                  <c:v>Pizza</c:v>
                </c:pt>
                <c:pt idx="1">
                  <c:v>Corn Dog</c:v>
                </c:pt>
                <c:pt idx="2">
                  <c:v>Mexican Pizza</c:v>
                </c:pt>
                <c:pt idx="3">
                  <c:v>Chicken Nuggets</c:v>
                </c:pt>
              </c:strCache>
            </c:strRef>
          </c:cat>
          <c:val>
            <c:numRef>
              <c:f>Sheet1!$D$2:$D$5</c:f>
              <c:numCache>
                <c:formatCode>General</c:formatCode>
                <c:ptCount val="4"/>
              </c:numCache>
            </c:numRef>
          </c:val>
        </c:ser>
        <c:dLbls>
          <c:showLegendKey val="0"/>
          <c:showVal val="0"/>
          <c:showCatName val="0"/>
          <c:showSerName val="0"/>
          <c:showPercent val="0"/>
          <c:showBubbleSize val="0"/>
        </c:dLbls>
        <c:gapWidth val="11"/>
        <c:axId val="367146968"/>
        <c:axId val="367148536"/>
      </c:barChart>
      <c:catAx>
        <c:axId val="367146968"/>
        <c:scaling>
          <c:orientation val="minMax"/>
        </c:scaling>
        <c:delete val="0"/>
        <c:axPos val="b"/>
        <c:title>
          <c:tx>
            <c:rich>
              <a:bodyPr/>
              <a:lstStyle/>
              <a:p>
                <a:pPr>
                  <a:defRPr>
                    <a:latin typeface="Arial Narrow" pitchFamily="34" charset="0"/>
                  </a:defRPr>
                </a:pPr>
                <a:r>
                  <a:rPr lang="en-US" sz="2800" dirty="0" smtClean="0">
                    <a:latin typeface="Arial Narrow" pitchFamily="34" charset="0"/>
                  </a:rPr>
                  <a:t>Cafeteria</a:t>
                </a:r>
                <a:r>
                  <a:rPr lang="en-US" sz="2800" baseline="0" dirty="0" smtClean="0">
                    <a:latin typeface="Arial Narrow" pitchFamily="34" charset="0"/>
                  </a:rPr>
                  <a:t> Foods</a:t>
                </a:r>
                <a:endParaRPr lang="en-US" sz="2800" dirty="0">
                  <a:latin typeface="Arial Narrow" pitchFamily="34" charset="0"/>
                </a:endParaRPr>
              </a:p>
            </c:rich>
          </c:tx>
          <c:layout/>
          <c:overlay val="0"/>
        </c:title>
        <c:numFmt formatCode="General" sourceLinked="0"/>
        <c:majorTickMark val="none"/>
        <c:minorTickMark val="none"/>
        <c:tickLblPos val="nextTo"/>
        <c:txPr>
          <a:bodyPr/>
          <a:lstStyle/>
          <a:p>
            <a:pPr>
              <a:defRPr sz="1800">
                <a:latin typeface="Arial Narrow" pitchFamily="34" charset="0"/>
              </a:defRPr>
            </a:pPr>
            <a:endParaRPr lang="en-US"/>
          </a:p>
        </c:txPr>
        <c:crossAx val="367148536"/>
        <c:crosses val="autoZero"/>
        <c:auto val="1"/>
        <c:lblAlgn val="l"/>
        <c:lblOffset val="100"/>
        <c:noMultiLvlLbl val="0"/>
      </c:catAx>
      <c:valAx>
        <c:axId val="367148536"/>
        <c:scaling>
          <c:orientation val="minMax"/>
        </c:scaling>
        <c:delete val="0"/>
        <c:axPos val="l"/>
        <c:majorGridlines/>
        <c:minorGridlines/>
        <c:title>
          <c:tx>
            <c:rich>
              <a:bodyPr/>
              <a:lstStyle/>
              <a:p>
                <a:pPr>
                  <a:defRPr>
                    <a:latin typeface="Arial Narrow" pitchFamily="34" charset="0"/>
                  </a:defRPr>
                </a:pPr>
                <a:r>
                  <a:rPr lang="en-US" dirty="0" smtClean="0">
                    <a:latin typeface="Arial Narrow" pitchFamily="34" charset="0"/>
                  </a:rPr>
                  <a:t>Number</a:t>
                </a:r>
                <a:r>
                  <a:rPr lang="en-US" baseline="0" dirty="0" smtClean="0">
                    <a:latin typeface="Arial Narrow" pitchFamily="34" charset="0"/>
                  </a:rPr>
                  <a:t> of 3</a:t>
                </a:r>
                <a:r>
                  <a:rPr lang="en-US" baseline="30000" dirty="0" smtClean="0">
                    <a:latin typeface="Arial Narrow" pitchFamily="34" charset="0"/>
                  </a:rPr>
                  <a:t>rd</a:t>
                </a:r>
                <a:r>
                  <a:rPr lang="en-US" baseline="0" dirty="0" smtClean="0">
                    <a:latin typeface="Arial Narrow" pitchFamily="34" charset="0"/>
                  </a:rPr>
                  <a:t> Graders</a:t>
                </a:r>
                <a:endParaRPr lang="en-US" dirty="0">
                  <a:latin typeface="Arial Narrow" pitchFamily="34" charset="0"/>
                </a:endParaRPr>
              </a:p>
            </c:rich>
          </c:tx>
          <c:layout/>
          <c:overlay val="0"/>
        </c:title>
        <c:numFmt formatCode="General" sourceLinked="1"/>
        <c:majorTickMark val="out"/>
        <c:minorTickMark val="none"/>
        <c:tickLblPos val="nextTo"/>
        <c:txPr>
          <a:bodyPr/>
          <a:lstStyle/>
          <a:p>
            <a:pPr>
              <a:defRPr sz="1800">
                <a:latin typeface="Arial Narrow" pitchFamily="34" charset="0"/>
              </a:defRPr>
            </a:pPr>
            <a:endParaRPr lang="en-US"/>
          </a:p>
        </c:txPr>
        <c:crossAx val="367146968"/>
        <c:crosses val="autoZero"/>
        <c:crossBetween val="between"/>
        <c:majorUnit val="2"/>
        <c:minorUnit val="1"/>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6923F2-BA17-432E-AA62-E3B0480E227A}" type="datetimeFigureOut">
              <a:rPr lang="en-US" smtClean="0"/>
              <a:t>8/3/2015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4487C-B780-446F-AECF-F07C2FFADE50}" type="slidenum">
              <a:rPr lang="en-US" smtClean="0"/>
              <a:t>‹#›</a:t>
            </a:fld>
            <a:endParaRPr lang="en-US"/>
          </a:p>
        </p:txBody>
      </p:sp>
    </p:spTree>
    <p:extLst>
      <p:ext uri="{BB962C8B-B14F-4D97-AF65-F5344CB8AC3E}">
        <p14:creationId xmlns:p14="http://schemas.microsoft.com/office/powerpoint/2010/main" val="3286145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this time, you can also review some of the “trickier” problems from the students’ ‘You Do’ work either from the book or the Enrich pages of the unit. (Enrich 2.3, 2.4 and 2.6 offer great opportunities to use clues to create graphs.)</a:t>
            </a:r>
            <a:endParaRPr lang="en-US" dirty="0"/>
          </a:p>
        </p:txBody>
      </p:sp>
      <p:sp>
        <p:nvSpPr>
          <p:cNvPr id="4" name="Slide Number Placeholder 3"/>
          <p:cNvSpPr>
            <a:spLocks noGrp="1"/>
          </p:cNvSpPr>
          <p:nvPr>
            <p:ph type="sldNum" sz="quarter" idx="10"/>
          </p:nvPr>
        </p:nvSpPr>
        <p:spPr/>
        <p:txBody>
          <a:bodyPr/>
          <a:lstStyle/>
          <a:p>
            <a:fld id="{8CB4487C-B780-446F-AECF-F07C2FFADE50}" type="slidenum">
              <a:rPr lang="en-US" smtClean="0"/>
              <a:t>15</a:t>
            </a:fld>
            <a:endParaRPr lang="en-US"/>
          </a:p>
        </p:txBody>
      </p:sp>
    </p:spTree>
    <p:extLst>
      <p:ext uri="{BB962C8B-B14F-4D97-AF65-F5344CB8AC3E}">
        <p14:creationId xmlns:p14="http://schemas.microsoft.com/office/powerpoint/2010/main" val="255446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382D56-8EAC-420F-8F56-7BE6B9AB1132}"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223576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82D56-8EAC-420F-8F56-7BE6B9AB1132}"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29885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82D56-8EAC-420F-8F56-7BE6B9AB1132}"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121801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82D56-8EAC-420F-8F56-7BE6B9AB1132}"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82983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82D56-8EAC-420F-8F56-7BE6B9AB1132}"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307851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382D56-8EAC-420F-8F56-7BE6B9AB1132}"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146664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382D56-8EAC-420F-8F56-7BE6B9AB1132}" type="datetimeFigureOut">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324159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382D56-8EAC-420F-8F56-7BE6B9AB1132}" type="datetimeFigureOut">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623686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82D56-8EAC-420F-8F56-7BE6B9AB1132}" type="datetimeFigureOut">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357546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82D56-8EAC-420F-8F56-7BE6B9AB1132}"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14330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82D56-8EAC-420F-8F56-7BE6B9AB1132}"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08EE6-119B-40CF-8095-0B5E630A6E14}" type="slidenum">
              <a:rPr lang="en-US" smtClean="0"/>
              <a:t>‹#›</a:t>
            </a:fld>
            <a:endParaRPr lang="en-US"/>
          </a:p>
        </p:txBody>
      </p:sp>
    </p:spTree>
    <p:extLst>
      <p:ext uri="{BB962C8B-B14F-4D97-AF65-F5344CB8AC3E}">
        <p14:creationId xmlns:p14="http://schemas.microsoft.com/office/powerpoint/2010/main" val="315420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82D56-8EAC-420F-8F56-7BE6B9AB1132}" type="datetimeFigureOut">
              <a:rPr lang="en-US" smtClean="0"/>
              <a:t>8/3/2015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08EE6-119B-40CF-8095-0B5E630A6E14}" type="slidenum">
              <a:rPr lang="en-US" smtClean="0"/>
              <a:t>‹#›</a:t>
            </a:fld>
            <a:endParaRPr lang="en-US"/>
          </a:p>
        </p:txBody>
      </p:sp>
    </p:spTree>
    <p:extLst>
      <p:ext uri="{BB962C8B-B14F-4D97-AF65-F5344CB8AC3E}">
        <p14:creationId xmlns:p14="http://schemas.microsoft.com/office/powerpoint/2010/main" val="3498596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274638"/>
            <a:ext cx="8839200" cy="639762"/>
          </a:xfrm>
        </p:spPr>
        <p:txBody>
          <a:bodyPr>
            <a:noAutofit/>
          </a:bodyPr>
          <a:lstStyle/>
          <a:p>
            <a:pPr algn="ctr"/>
            <a:r>
              <a:rPr lang="en-US" sz="3600" dirty="0">
                <a:latin typeface="Britannic Bold" pitchFamily="34" charset="0"/>
              </a:rPr>
              <a:t>3</a:t>
            </a:r>
            <a:r>
              <a:rPr lang="en-US" sz="3600" baseline="30000" dirty="0">
                <a:latin typeface="Britannic Bold" pitchFamily="34" charset="0"/>
              </a:rPr>
              <a:t>rd</a:t>
            </a:r>
            <a:r>
              <a:rPr lang="en-US" sz="3600" dirty="0">
                <a:latin typeface="Britannic Bold" pitchFamily="34" charset="0"/>
              </a:rPr>
              <a:t> Graders Favorite Cafeteria Foods</a:t>
            </a:r>
            <a:endParaRPr lang="en-US" sz="3600" dirty="0">
              <a:latin typeface="Britannic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2242"/>
              </p:ext>
            </p:extLst>
          </p:nvPr>
        </p:nvGraphicFramePr>
        <p:xfrm>
          <a:off x="1981199" y="753762"/>
          <a:ext cx="8423189" cy="59518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911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sz="4000" dirty="0" smtClean="0">
                <a:solidFill>
                  <a:srgbClr val="7030A0"/>
                </a:solidFill>
              </a:rPr>
              <a:t>How many more or less?</a:t>
            </a:r>
            <a:endParaRPr lang="en-US" sz="4000" dirty="0">
              <a:solidFill>
                <a:srgbClr val="7030A0"/>
              </a:solidFill>
            </a:endParaRPr>
          </a:p>
        </p:txBody>
      </p:sp>
      <p:sp>
        <p:nvSpPr>
          <p:cNvPr id="5" name="TextBox 4"/>
          <p:cNvSpPr txBox="1"/>
          <p:nvPr/>
        </p:nvSpPr>
        <p:spPr>
          <a:xfrm>
            <a:off x="266755" y="1227909"/>
            <a:ext cx="4937760" cy="2554545"/>
          </a:xfrm>
          <a:prstGeom prst="rect">
            <a:avLst/>
          </a:prstGeom>
          <a:noFill/>
        </p:spPr>
        <p:txBody>
          <a:bodyPr wrap="square" rtlCol="0">
            <a:spAutoFit/>
          </a:bodyPr>
          <a:lstStyle/>
          <a:p>
            <a:pPr algn="ctr"/>
            <a:r>
              <a:rPr lang="en-US" sz="4000" dirty="0" smtClean="0">
                <a:latin typeface="+mj-lt"/>
              </a:rPr>
              <a:t>How many more students walk to school than bike and  ride the bus together?</a:t>
            </a:r>
            <a:endParaRPr lang="en-US" sz="4000" dirty="0">
              <a:latin typeface="+mj-lt"/>
            </a:endParaRPr>
          </a:p>
        </p:txBody>
      </p:sp>
      <p:sp>
        <p:nvSpPr>
          <p:cNvPr id="10" name="Rectangle 9"/>
          <p:cNvSpPr/>
          <p:nvPr/>
        </p:nvSpPr>
        <p:spPr>
          <a:xfrm>
            <a:off x="826593" y="4028676"/>
            <a:ext cx="240482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35 – 30 </a:t>
            </a:r>
            <a:endParaRPr lang="en-US" sz="5400" b="1" cap="none" spc="0" dirty="0">
              <a:ln/>
              <a:solidFill>
                <a:schemeClr val="accent4"/>
              </a:solidFill>
              <a:effectLst/>
            </a:endParaRPr>
          </a:p>
        </p:txBody>
      </p:sp>
      <p:sp>
        <p:nvSpPr>
          <p:cNvPr id="11" name="Rectangle 10"/>
          <p:cNvSpPr/>
          <p:nvPr/>
        </p:nvSpPr>
        <p:spPr>
          <a:xfrm>
            <a:off x="3040340" y="4028676"/>
            <a:ext cx="103746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 5</a:t>
            </a:r>
            <a:endParaRPr lang="en-US" sz="5400" b="1" cap="none" spc="0" dirty="0">
              <a:ln/>
              <a:solidFill>
                <a:schemeClr val="accent4"/>
              </a:solidFill>
              <a:effectLst/>
            </a:endParaRPr>
          </a:p>
        </p:txBody>
      </p:sp>
      <p:sp>
        <p:nvSpPr>
          <p:cNvPr id="12" name="TextBox 11"/>
          <p:cNvSpPr txBox="1"/>
          <p:nvPr/>
        </p:nvSpPr>
        <p:spPr>
          <a:xfrm>
            <a:off x="222069" y="5689746"/>
            <a:ext cx="5316582" cy="1077218"/>
          </a:xfrm>
          <a:prstGeom prst="rect">
            <a:avLst/>
          </a:prstGeom>
          <a:noFill/>
        </p:spPr>
        <p:txBody>
          <a:bodyPr wrap="square" rtlCol="0">
            <a:spAutoFit/>
          </a:bodyPr>
          <a:lstStyle/>
          <a:p>
            <a:pPr algn="ctr"/>
            <a:r>
              <a:rPr lang="en-US" sz="3200" dirty="0" smtClean="0">
                <a:solidFill>
                  <a:schemeClr val="accent6">
                    <a:lumMod val="75000"/>
                  </a:schemeClr>
                </a:solidFill>
              </a:rPr>
              <a:t>5 more students walk than bike and ride the bus.</a:t>
            </a:r>
            <a:endParaRPr lang="en-US" sz="3200" dirty="0">
              <a:solidFill>
                <a:schemeClr val="accent6">
                  <a:lumMod val="75000"/>
                </a:schemeClr>
              </a:solidFill>
            </a:endParaRPr>
          </a:p>
        </p:txBody>
      </p:sp>
      <p:sp>
        <p:nvSpPr>
          <p:cNvPr id="13" name="Rectangle 12"/>
          <p:cNvSpPr/>
          <p:nvPr/>
        </p:nvSpPr>
        <p:spPr>
          <a:xfrm>
            <a:off x="826593" y="4813282"/>
            <a:ext cx="325121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30 + _ = 35</a:t>
            </a:r>
            <a:endParaRPr lang="en-US" sz="5400" b="1" cap="none" spc="0" dirty="0">
              <a:ln/>
              <a:solidFill>
                <a:schemeClr val="accent4"/>
              </a:solidFill>
              <a:effectLst/>
            </a:endParaRPr>
          </a:p>
        </p:txBody>
      </p:sp>
      <p:pic>
        <p:nvPicPr>
          <p:cNvPr id="14" name="Picture 13"/>
          <p:cNvPicPr>
            <a:picLocks noChangeAspect="1"/>
          </p:cNvPicPr>
          <p:nvPr/>
        </p:nvPicPr>
        <p:blipFill>
          <a:blip r:embed="rId2"/>
          <a:stretch>
            <a:fillRect/>
          </a:stretch>
        </p:blipFill>
        <p:spPr>
          <a:xfrm>
            <a:off x="5392288" y="833193"/>
            <a:ext cx="6799712" cy="5251270"/>
          </a:xfrm>
          <a:prstGeom prst="rect">
            <a:avLst/>
          </a:prstGeom>
        </p:spPr>
      </p:pic>
      <p:sp>
        <p:nvSpPr>
          <p:cNvPr id="15" name="Rectangle 14"/>
          <p:cNvSpPr/>
          <p:nvPr/>
        </p:nvSpPr>
        <p:spPr>
          <a:xfrm>
            <a:off x="10480082" y="1536953"/>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35</a:t>
            </a:r>
            <a:endParaRPr lang="en-US" sz="5400" b="1" cap="none" spc="0" dirty="0">
              <a:ln/>
              <a:solidFill>
                <a:schemeClr val="accent1">
                  <a:lumMod val="75000"/>
                </a:schemeClr>
              </a:solidFill>
              <a:effectLst/>
            </a:endParaRPr>
          </a:p>
        </p:txBody>
      </p:sp>
      <p:sp>
        <p:nvSpPr>
          <p:cNvPr id="16" name="Rectangle 15"/>
          <p:cNvSpPr/>
          <p:nvPr/>
        </p:nvSpPr>
        <p:spPr>
          <a:xfrm>
            <a:off x="9091065" y="2427460"/>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20</a:t>
            </a:r>
            <a:endParaRPr lang="en-US" sz="5400" b="1" cap="none" spc="0" dirty="0">
              <a:ln/>
              <a:solidFill>
                <a:schemeClr val="accent1">
                  <a:lumMod val="75000"/>
                </a:schemeClr>
              </a:solidFill>
              <a:effectLst/>
            </a:endParaRPr>
          </a:p>
        </p:txBody>
      </p:sp>
      <p:sp>
        <p:nvSpPr>
          <p:cNvPr id="17" name="Rectangle 16"/>
          <p:cNvSpPr/>
          <p:nvPr/>
        </p:nvSpPr>
        <p:spPr>
          <a:xfrm>
            <a:off x="8054745" y="4181505"/>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10</a:t>
            </a:r>
            <a:endParaRPr lang="en-US" sz="5400" b="1" cap="none" spc="0" dirty="0">
              <a:ln/>
              <a:solidFill>
                <a:schemeClr val="accent1">
                  <a:lumMod val="75000"/>
                </a:schemeClr>
              </a:solidFill>
              <a:effectLst/>
            </a:endParaRPr>
          </a:p>
        </p:txBody>
      </p:sp>
      <p:sp>
        <p:nvSpPr>
          <p:cNvPr id="18" name="Oval 17"/>
          <p:cNvSpPr/>
          <p:nvPr/>
        </p:nvSpPr>
        <p:spPr>
          <a:xfrm>
            <a:off x="2880360" y="1965649"/>
            <a:ext cx="1129937" cy="4618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04822" y="2521131"/>
            <a:ext cx="4519875" cy="1233288"/>
          </a:xfrm>
          <a:custGeom>
            <a:avLst/>
            <a:gdLst>
              <a:gd name="connsiteX0" fmla="*/ 65441 w 4519875"/>
              <a:gd name="connsiteY0" fmla="*/ 627018 h 1233288"/>
              <a:gd name="connsiteX1" fmla="*/ 127 w 4519875"/>
              <a:gd name="connsiteY1" fmla="*/ 731520 h 1233288"/>
              <a:gd name="connsiteX2" fmla="*/ 13189 w 4519875"/>
              <a:gd name="connsiteY2" fmla="*/ 927463 h 1233288"/>
              <a:gd name="connsiteX3" fmla="*/ 143818 w 4519875"/>
              <a:gd name="connsiteY3" fmla="*/ 1071155 h 1233288"/>
              <a:gd name="connsiteX4" fmla="*/ 183007 w 4519875"/>
              <a:gd name="connsiteY4" fmla="*/ 1097280 h 1233288"/>
              <a:gd name="connsiteX5" fmla="*/ 222195 w 4519875"/>
              <a:gd name="connsiteY5" fmla="*/ 1110343 h 1233288"/>
              <a:gd name="connsiteX6" fmla="*/ 339761 w 4519875"/>
              <a:gd name="connsiteY6" fmla="*/ 1136469 h 1233288"/>
              <a:gd name="connsiteX7" fmla="*/ 457327 w 4519875"/>
              <a:gd name="connsiteY7" fmla="*/ 1162595 h 1233288"/>
              <a:gd name="connsiteX8" fmla="*/ 574892 w 4519875"/>
              <a:gd name="connsiteY8" fmla="*/ 1175658 h 1233288"/>
              <a:gd name="connsiteX9" fmla="*/ 614081 w 4519875"/>
              <a:gd name="connsiteY9" fmla="*/ 1188720 h 1233288"/>
              <a:gd name="connsiteX10" fmla="*/ 1254161 w 4519875"/>
              <a:gd name="connsiteY10" fmla="*/ 1214846 h 1233288"/>
              <a:gd name="connsiteX11" fmla="*/ 2064058 w 4519875"/>
              <a:gd name="connsiteY11" fmla="*/ 1214846 h 1233288"/>
              <a:gd name="connsiteX12" fmla="*/ 2155498 w 4519875"/>
              <a:gd name="connsiteY12" fmla="*/ 1201783 h 1233288"/>
              <a:gd name="connsiteX13" fmla="*/ 2273064 w 4519875"/>
              <a:gd name="connsiteY13" fmla="*/ 1188720 h 1233288"/>
              <a:gd name="connsiteX14" fmla="*/ 2312252 w 4519875"/>
              <a:gd name="connsiteY14" fmla="*/ 1175658 h 1233288"/>
              <a:gd name="connsiteX15" fmla="*/ 2495132 w 4519875"/>
              <a:gd name="connsiteY15" fmla="*/ 1149532 h 1233288"/>
              <a:gd name="connsiteX16" fmla="*/ 2534321 w 4519875"/>
              <a:gd name="connsiteY16" fmla="*/ 1123406 h 1233288"/>
              <a:gd name="connsiteX17" fmla="*/ 2560447 w 4519875"/>
              <a:gd name="connsiteY17" fmla="*/ 1031966 h 1233288"/>
              <a:gd name="connsiteX18" fmla="*/ 2573509 w 4519875"/>
              <a:gd name="connsiteY18" fmla="*/ 836023 h 1233288"/>
              <a:gd name="connsiteX19" fmla="*/ 2599635 w 4519875"/>
              <a:gd name="connsiteY19" fmla="*/ 796835 h 1233288"/>
              <a:gd name="connsiteX20" fmla="*/ 2625761 w 4519875"/>
              <a:gd name="connsiteY20" fmla="*/ 744583 h 1233288"/>
              <a:gd name="connsiteX21" fmla="*/ 2704138 w 4519875"/>
              <a:gd name="connsiteY21" fmla="*/ 692332 h 1233288"/>
              <a:gd name="connsiteX22" fmla="*/ 2821704 w 4519875"/>
              <a:gd name="connsiteY22" fmla="*/ 653143 h 1233288"/>
              <a:gd name="connsiteX23" fmla="*/ 3788355 w 4519875"/>
              <a:gd name="connsiteY23" fmla="*/ 640080 h 1233288"/>
              <a:gd name="connsiteX24" fmla="*/ 3945109 w 4519875"/>
              <a:gd name="connsiteY24" fmla="*/ 627018 h 1233288"/>
              <a:gd name="connsiteX25" fmla="*/ 3997361 w 4519875"/>
              <a:gd name="connsiteY25" fmla="*/ 613955 h 1233288"/>
              <a:gd name="connsiteX26" fmla="*/ 4154115 w 4519875"/>
              <a:gd name="connsiteY26" fmla="*/ 600892 h 1233288"/>
              <a:gd name="connsiteX27" fmla="*/ 4206367 w 4519875"/>
              <a:gd name="connsiteY27" fmla="*/ 587829 h 1233288"/>
              <a:gd name="connsiteX28" fmla="*/ 4258618 w 4519875"/>
              <a:gd name="connsiteY28" fmla="*/ 561703 h 1233288"/>
              <a:gd name="connsiteX29" fmla="*/ 4350058 w 4519875"/>
              <a:gd name="connsiteY29" fmla="*/ 548640 h 1233288"/>
              <a:gd name="connsiteX30" fmla="*/ 4441498 w 4519875"/>
              <a:gd name="connsiteY30" fmla="*/ 509452 h 1233288"/>
              <a:gd name="connsiteX31" fmla="*/ 4454561 w 4519875"/>
              <a:gd name="connsiteY31" fmla="*/ 470263 h 1233288"/>
              <a:gd name="connsiteX32" fmla="*/ 4519875 w 4519875"/>
              <a:gd name="connsiteY32" fmla="*/ 352698 h 1233288"/>
              <a:gd name="connsiteX33" fmla="*/ 4506812 w 4519875"/>
              <a:gd name="connsiteY33" fmla="*/ 195943 h 1233288"/>
              <a:gd name="connsiteX34" fmla="*/ 4493749 w 4519875"/>
              <a:gd name="connsiteY34" fmla="*/ 156755 h 1233288"/>
              <a:gd name="connsiteX35" fmla="*/ 4454561 w 4519875"/>
              <a:gd name="connsiteY35" fmla="*/ 117566 h 1233288"/>
              <a:gd name="connsiteX36" fmla="*/ 4428435 w 4519875"/>
              <a:gd name="connsiteY36" fmla="*/ 78378 h 1233288"/>
              <a:gd name="connsiteX37" fmla="*/ 4350058 w 4519875"/>
              <a:gd name="connsiteY37" fmla="*/ 39189 h 1233288"/>
              <a:gd name="connsiteX38" fmla="*/ 4258618 w 4519875"/>
              <a:gd name="connsiteY38" fmla="*/ 0 h 1233288"/>
              <a:gd name="connsiteX39" fmla="*/ 2821704 w 4519875"/>
              <a:gd name="connsiteY39" fmla="*/ 13063 h 1233288"/>
              <a:gd name="connsiteX40" fmla="*/ 2743327 w 4519875"/>
              <a:gd name="connsiteY40" fmla="*/ 39189 h 1233288"/>
              <a:gd name="connsiteX41" fmla="*/ 2691075 w 4519875"/>
              <a:gd name="connsiteY41" fmla="*/ 52252 h 1233288"/>
              <a:gd name="connsiteX42" fmla="*/ 2651887 w 4519875"/>
              <a:gd name="connsiteY42" fmla="*/ 78378 h 1233288"/>
              <a:gd name="connsiteX43" fmla="*/ 2625761 w 4519875"/>
              <a:gd name="connsiteY43" fmla="*/ 117566 h 1233288"/>
              <a:gd name="connsiteX44" fmla="*/ 2586572 w 4519875"/>
              <a:gd name="connsiteY44" fmla="*/ 209006 h 1233288"/>
              <a:gd name="connsiteX45" fmla="*/ 2573509 w 4519875"/>
              <a:gd name="connsiteY45" fmla="*/ 261258 h 1233288"/>
              <a:gd name="connsiteX46" fmla="*/ 2547384 w 4519875"/>
              <a:gd name="connsiteY46" fmla="*/ 339635 h 1233288"/>
              <a:gd name="connsiteX47" fmla="*/ 2534321 w 4519875"/>
              <a:gd name="connsiteY47" fmla="*/ 378823 h 1233288"/>
              <a:gd name="connsiteX48" fmla="*/ 2495132 w 4519875"/>
              <a:gd name="connsiteY48" fmla="*/ 418012 h 1233288"/>
              <a:gd name="connsiteX49" fmla="*/ 2469007 w 4519875"/>
              <a:gd name="connsiteY49" fmla="*/ 470263 h 1233288"/>
              <a:gd name="connsiteX50" fmla="*/ 2416755 w 4519875"/>
              <a:gd name="connsiteY50" fmla="*/ 509452 h 1233288"/>
              <a:gd name="connsiteX51" fmla="*/ 2312252 w 4519875"/>
              <a:gd name="connsiteY51" fmla="*/ 535578 h 1233288"/>
              <a:gd name="connsiteX52" fmla="*/ 2273064 w 4519875"/>
              <a:gd name="connsiteY52" fmla="*/ 548640 h 1233288"/>
              <a:gd name="connsiteX53" fmla="*/ 2194687 w 4519875"/>
              <a:gd name="connsiteY53" fmla="*/ 561703 h 1233288"/>
              <a:gd name="connsiteX54" fmla="*/ 156881 w 4519875"/>
              <a:gd name="connsiteY54" fmla="*/ 574766 h 1233288"/>
              <a:gd name="connsiteX55" fmla="*/ 65441 w 4519875"/>
              <a:gd name="connsiteY55" fmla="*/ 627018 h 123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519875" h="1233288">
                <a:moveTo>
                  <a:pt x="65441" y="627018"/>
                </a:moveTo>
                <a:cubicBezTo>
                  <a:pt x="39315" y="653144"/>
                  <a:pt x="-2605" y="690533"/>
                  <a:pt x="127" y="731520"/>
                </a:cubicBezTo>
                <a:cubicBezTo>
                  <a:pt x="4481" y="796834"/>
                  <a:pt x="-5870" y="864840"/>
                  <a:pt x="13189" y="927463"/>
                </a:cubicBezTo>
                <a:cubicBezTo>
                  <a:pt x="32782" y="991840"/>
                  <a:pt x="92657" y="1034611"/>
                  <a:pt x="143818" y="1071155"/>
                </a:cubicBezTo>
                <a:cubicBezTo>
                  <a:pt x="156593" y="1080280"/>
                  <a:pt x="168965" y="1090259"/>
                  <a:pt x="183007" y="1097280"/>
                </a:cubicBezTo>
                <a:cubicBezTo>
                  <a:pt x="195323" y="1103438"/>
                  <a:pt x="208956" y="1106560"/>
                  <a:pt x="222195" y="1110343"/>
                </a:cubicBezTo>
                <a:cubicBezTo>
                  <a:pt x="277943" y="1126271"/>
                  <a:pt x="279156" y="1123001"/>
                  <a:pt x="339761" y="1136469"/>
                </a:cubicBezTo>
                <a:cubicBezTo>
                  <a:pt x="391107" y="1147879"/>
                  <a:pt x="402166" y="1154715"/>
                  <a:pt x="457327" y="1162595"/>
                </a:cubicBezTo>
                <a:cubicBezTo>
                  <a:pt x="496360" y="1168171"/>
                  <a:pt x="535704" y="1171304"/>
                  <a:pt x="574892" y="1175658"/>
                </a:cubicBezTo>
                <a:cubicBezTo>
                  <a:pt x="587955" y="1180012"/>
                  <a:pt x="600723" y="1185380"/>
                  <a:pt x="614081" y="1188720"/>
                </a:cubicBezTo>
                <a:cubicBezTo>
                  <a:pt x="811610" y="1238101"/>
                  <a:pt x="1137976" y="1212205"/>
                  <a:pt x="1254161" y="1214846"/>
                </a:cubicBezTo>
                <a:cubicBezTo>
                  <a:pt x="1611562" y="1242339"/>
                  <a:pt x="1461910" y="1236352"/>
                  <a:pt x="2064058" y="1214846"/>
                </a:cubicBezTo>
                <a:cubicBezTo>
                  <a:pt x="2094828" y="1213747"/>
                  <a:pt x="2124946" y="1205602"/>
                  <a:pt x="2155498" y="1201783"/>
                </a:cubicBezTo>
                <a:cubicBezTo>
                  <a:pt x="2194623" y="1196892"/>
                  <a:pt x="2233875" y="1193074"/>
                  <a:pt x="2273064" y="1188720"/>
                </a:cubicBezTo>
                <a:cubicBezTo>
                  <a:pt x="2286127" y="1184366"/>
                  <a:pt x="2298692" y="1178051"/>
                  <a:pt x="2312252" y="1175658"/>
                </a:cubicBezTo>
                <a:cubicBezTo>
                  <a:pt x="2372894" y="1164957"/>
                  <a:pt x="2495132" y="1149532"/>
                  <a:pt x="2495132" y="1149532"/>
                </a:cubicBezTo>
                <a:cubicBezTo>
                  <a:pt x="2508195" y="1140823"/>
                  <a:pt x="2524513" y="1135665"/>
                  <a:pt x="2534321" y="1123406"/>
                </a:cubicBezTo>
                <a:cubicBezTo>
                  <a:pt x="2541136" y="1114887"/>
                  <a:pt x="2559593" y="1035380"/>
                  <a:pt x="2560447" y="1031966"/>
                </a:cubicBezTo>
                <a:cubicBezTo>
                  <a:pt x="2564801" y="966652"/>
                  <a:pt x="2562748" y="900592"/>
                  <a:pt x="2573509" y="836023"/>
                </a:cubicBezTo>
                <a:cubicBezTo>
                  <a:pt x="2576090" y="820537"/>
                  <a:pt x="2591846" y="810466"/>
                  <a:pt x="2599635" y="796835"/>
                </a:cubicBezTo>
                <a:cubicBezTo>
                  <a:pt x="2609296" y="779928"/>
                  <a:pt x="2611991" y="758353"/>
                  <a:pt x="2625761" y="744583"/>
                </a:cubicBezTo>
                <a:cubicBezTo>
                  <a:pt x="2647964" y="722380"/>
                  <a:pt x="2678012" y="709749"/>
                  <a:pt x="2704138" y="692332"/>
                </a:cubicBezTo>
                <a:cubicBezTo>
                  <a:pt x="2753081" y="659703"/>
                  <a:pt x="2748564" y="654972"/>
                  <a:pt x="2821704" y="653143"/>
                </a:cubicBezTo>
                <a:cubicBezTo>
                  <a:pt x="3143850" y="645089"/>
                  <a:pt x="3466138" y="644434"/>
                  <a:pt x="3788355" y="640080"/>
                </a:cubicBezTo>
                <a:cubicBezTo>
                  <a:pt x="3840606" y="635726"/>
                  <a:pt x="3893081" y="633521"/>
                  <a:pt x="3945109" y="627018"/>
                </a:cubicBezTo>
                <a:cubicBezTo>
                  <a:pt x="3962924" y="624791"/>
                  <a:pt x="3979546" y="616182"/>
                  <a:pt x="3997361" y="613955"/>
                </a:cubicBezTo>
                <a:cubicBezTo>
                  <a:pt x="4049389" y="607451"/>
                  <a:pt x="4101864" y="605246"/>
                  <a:pt x="4154115" y="600892"/>
                </a:cubicBezTo>
                <a:cubicBezTo>
                  <a:pt x="4171532" y="596538"/>
                  <a:pt x="4189557" y="594133"/>
                  <a:pt x="4206367" y="587829"/>
                </a:cubicBezTo>
                <a:cubicBezTo>
                  <a:pt x="4224600" y="580992"/>
                  <a:pt x="4239831" y="566827"/>
                  <a:pt x="4258618" y="561703"/>
                </a:cubicBezTo>
                <a:cubicBezTo>
                  <a:pt x="4288323" y="553602"/>
                  <a:pt x="4319578" y="552994"/>
                  <a:pt x="4350058" y="548640"/>
                </a:cubicBezTo>
                <a:cubicBezTo>
                  <a:pt x="4373480" y="540833"/>
                  <a:pt x="4425354" y="525596"/>
                  <a:pt x="4441498" y="509452"/>
                </a:cubicBezTo>
                <a:cubicBezTo>
                  <a:pt x="4451235" y="499715"/>
                  <a:pt x="4447874" y="482300"/>
                  <a:pt x="4454561" y="470263"/>
                </a:cubicBezTo>
                <a:cubicBezTo>
                  <a:pt x="4529423" y="335510"/>
                  <a:pt x="4490316" y="441372"/>
                  <a:pt x="4519875" y="352698"/>
                </a:cubicBezTo>
                <a:cubicBezTo>
                  <a:pt x="4515521" y="300446"/>
                  <a:pt x="4513742" y="247916"/>
                  <a:pt x="4506812" y="195943"/>
                </a:cubicBezTo>
                <a:cubicBezTo>
                  <a:pt x="4504992" y="182294"/>
                  <a:pt x="4501387" y="168212"/>
                  <a:pt x="4493749" y="156755"/>
                </a:cubicBezTo>
                <a:cubicBezTo>
                  <a:pt x="4483502" y="141384"/>
                  <a:pt x="4466388" y="131758"/>
                  <a:pt x="4454561" y="117566"/>
                </a:cubicBezTo>
                <a:cubicBezTo>
                  <a:pt x="4444510" y="105505"/>
                  <a:pt x="4439536" y="89479"/>
                  <a:pt x="4428435" y="78378"/>
                </a:cubicBezTo>
                <a:cubicBezTo>
                  <a:pt x="4390997" y="40940"/>
                  <a:pt x="4392557" y="60439"/>
                  <a:pt x="4350058" y="39189"/>
                </a:cubicBezTo>
                <a:cubicBezTo>
                  <a:pt x="4259846" y="-5917"/>
                  <a:pt x="4367364" y="27187"/>
                  <a:pt x="4258618" y="0"/>
                </a:cubicBezTo>
                <a:lnTo>
                  <a:pt x="2821704" y="13063"/>
                </a:lnTo>
                <a:cubicBezTo>
                  <a:pt x="2794174" y="13775"/>
                  <a:pt x="2770044" y="32510"/>
                  <a:pt x="2743327" y="39189"/>
                </a:cubicBezTo>
                <a:lnTo>
                  <a:pt x="2691075" y="52252"/>
                </a:lnTo>
                <a:cubicBezTo>
                  <a:pt x="2678012" y="60961"/>
                  <a:pt x="2662988" y="67277"/>
                  <a:pt x="2651887" y="78378"/>
                </a:cubicBezTo>
                <a:cubicBezTo>
                  <a:pt x="2640786" y="89479"/>
                  <a:pt x="2633550" y="103935"/>
                  <a:pt x="2625761" y="117566"/>
                </a:cubicBezTo>
                <a:cubicBezTo>
                  <a:pt x="2605857" y="152398"/>
                  <a:pt x="2597040" y="172370"/>
                  <a:pt x="2586572" y="209006"/>
                </a:cubicBezTo>
                <a:cubicBezTo>
                  <a:pt x="2581640" y="226269"/>
                  <a:pt x="2578668" y="244062"/>
                  <a:pt x="2573509" y="261258"/>
                </a:cubicBezTo>
                <a:cubicBezTo>
                  <a:pt x="2565596" y="287635"/>
                  <a:pt x="2556092" y="313509"/>
                  <a:pt x="2547384" y="339635"/>
                </a:cubicBezTo>
                <a:cubicBezTo>
                  <a:pt x="2543030" y="352698"/>
                  <a:pt x="2544057" y="369087"/>
                  <a:pt x="2534321" y="378823"/>
                </a:cubicBezTo>
                <a:lnTo>
                  <a:pt x="2495132" y="418012"/>
                </a:lnTo>
                <a:cubicBezTo>
                  <a:pt x="2486424" y="435429"/>
                  <a:pt x="2481680" y="455478"/>
                  <a:pt x="2469007" y="470263"/>
                </a:cubicBezTo>
                <a:cubicBezTo>
                  <a:pt x="2454838" y="486793"/>
                  <a:pt x="2436852" y="501078"/>
                  <a:pt x="2416755" y="509452"/>
                </a:cubicBezTo>
                <a:cubicBezTo>
                  <a:pt x="2383611" y="523262"/>
                  <a:pt x="2346316" y="524224"/>
                  <a:pt x="2312252" y="535578"/>
                </a:cubicBezTo>
                <a:cubicBezTo>
                  <a:pt x="2299189" y="539932"/>
                  <a:pt x="2286505" y="545653"/>
                  <a:pt x="2273064" y="548640"/>
                </a:cubicBezTo>
                <a:cubicBezTo>
                  <a:pt x="2247209" y="554386"/>
                  <a:pt x="2221171" y="561376"/>
                  <a:pt x="2194687" y="561703"/>
                </a:cubicBezTo>
                <a:lnTo>
                  <a:pt x="156881" y="574766"/>
                </a:lnTo>
                <a:cubicBezTo>
                  <a:pt x="87524" y="602509"/>
                  <a:pt x="91567" y="600892"/>
                  <a:pt x="65441" y="627018"/>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9091065" y="3513909"/>
            <a:ext cx="1389017" cy="105809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977846" y="2926080"/>
            <a:ext cx="502236" cy="58782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0480082" y="3056376"/>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30</a:t>
            </a:r>
            <a:endParaRPr lang="en-US" sz="5400" b="1" cap="none" spc="0" dirty="0">
              <a:ln/>
              <a:solidFill>
                <a:schemeClr val="accent1">
                  <a:lumMod val="75000"/>
                </a:schemeClr>
              </a:solidFill>
              <a:effectLst/>
            </a:endParaRPr>
          </a:p>
        </p:txBody>
      </p:sp>
    </p:spTree>
    <p:extLst>
      <p:ext uri="{BB962C8B-B14F-4D97-AF65-F5344CB8AC3E}">
        <p14:creationId xmlns:p14="http://schemas.microsoft.com/office/powerpoint/2010/main" val="427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5" grpId="0"/>
      <p:bldP spid="16" grpId="0"/>
      <p:bldP spid="17" grpId="0"/>
      <p:bldP spid="18" grpId="0" animBg="1"/>
      <p:bldP spid="3"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stretch>
            <a:fillRect/>
          </a:stretch>
        </p:blipFill>
        <p:spPr>
          <a:xfrm>
            <a:off x="5442445" y="640079"/>
            <a:ext cx="6601512" cy="4841109"/>
          </a:xfrm>
          <a:prstGeom prst="rect">
            <a:avLst/>
          </a:prstGeom>
        </p:spPr>
      </p:pic>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sz="4000" dirty="0" smtClean="0">
                <a:solidFill>
                  <a:srgbClr val="7030A0"/>
                </a:solidFill>
              </a:rPr>
              <a:t>How many more or less?</a:t>
            </a:r>
            <a:endParaRPr lang="en-US" sz="4000" dirty="0">
              <a:solidFill>
                <a:srgbClr val="7030A0"/>
              </a:solidFill>
            </a:endParaRPr>
          </a:p>
        </p:txBody>
      </p:sp>
      <p:sp>
        <p:nvSpPr>
          <p:cNvPr id="5" name="TextBox 4"/>
          <p:cNvSpPr txBox="1"/>
          <p:nvPr/>
        </p:nvSpPr>
        <p:spPr>
          <a:xfrm>
            <a:off x="266755" y="1227909"/>
            <a:ext cx="4937760" cy="2185214"/>
          </a:xfrm>
          <a:prstGeom prst="rect">
            <a:avLst/>
          </a:prstGeom>
          <a:noFill/>
        </p:spPr>
        <p:txBody>
          <a:bodyPr wrap="square" rtlCol="0">
            <a:spAutoFit/>
          </a:bodyPr>
          <a:lstStyle/>
          <a:p>
            <a:pPr algn="ctr"/>
            <a:r>
              <a:rPr lang="en-US" sz="3400" dirty="0" smtClean="0">
                <a:latin typeface="+mj-lt"/>
              </a:rPr>
              <a:t>How many less students like the least popular ice cream flavor than the most popular ice cream flavor?</a:t>
            </a:r>
            <a:endParaRPr lang="en-US" sz="3400" dirty="0">
              <a:latin typeface="+mj-lt"/>
            </a:endParaRPr>
          </a:p>
        </p:txBody>
      </p:sp>
      <p:sp>
        <p:nvSpPr>
          <p:cNvPr id="10" name="Rectangle 9"/>
          <p:cNvSpPr/>
          <p:nvPr/>
        </p:nvSpPr>
        <p:spPr>
          <a:xfrm>
            <a:off x="1177650" y="3480036"/>
            <a:ext cx="170271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6 – 2 </a:t>
            </a:r>
            <a:endParaRPr lang="en-US" sz="5400" b="1" cap="none" spc="0" dirty="0">
              <a:ln/>
              <a:solidFill>
                <a:schemeClr val="accent4"/>
              </a:solidFill>
              <a:effectLst/>
            </a:endParaRPr>
          </a:p>
        </p:txBody>
      </p:sp>
      <p:sp>
        <p:nvSpPr>
          <p:cNvPr id="11" name="Rectangle 10"/>
          <p:cNvSpPr/>
          <p:nvPr/>
        </p:nvSpPr>
        <p:spPr>
          <a:xfrm>
            <a:off x="2753792" y="3480036"/>
            <a:ext cx="103746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 4</a:t>
            </a:r>
            <a:endParaRPr lang="en-US" sz="5400" b="1" cap="none" spc="0" dirty="0">
              <a:ln/>
              <a:solidFill>
                <a:schemeClr val="accent4"/>
              </a:solidFill>
              <a:effectLst/>
            </a:endParaRPr>
          </a:p>
        </p:txBody>
      </p:sp>
      <p:sp>
        <p:nvSpPr>
          <p:cNvPr id="12" name="TextBox 11"/>
          <p:cNvSpPr txBox="1"/>
          <p:nvPr/>
        </p:nvSpPr>
        <p:spPr>
          <a:xfrm>
            <a:off x="74026" y="5712022"/>
            <a:ext cx="11969931" cy="954107"/>
          </a:xfrm>
          <a:prstGeom prst="rect">
            <a:avLst/>
          </a:prstGeom>
          <a:noFill/>
        </p:spPr>
        <p:txBody>
          <a:bodyPr wrap="square" rtlCol="0">
            <a:spAutoFit/>
          </a:bodyPr>
          <a:lstStyle/>
          <a:p>
            <a:pPr algn="ctr"/>
            <a:r>
              <a:rPr lang="en-US" sz="2800" dirty="0" smtClean="0">
                <a:solidFill>
                  <a:schemeClr val="accent6">
                    <a:lumMod val="75000"/>
                  </a:schemeClr>
                </a:solidFill>
              </a:rPr>
              <a:t>4 less students like the least popular ice cream flavor than the most popular ice cream flavor.</a:t>
            </a:r>
            <a:endParaRPr lang="en-US" sz="2800" dirty="0">
              <a:solidFill>
                <a:schemeClr val="accent6">
                  <a:lumMod val="75000"/>
                </a:schemeClr>
              </a:solidFill>
            </a:endParaRPr>
          </a:p>
        </p:txBody>
      </p:sp>
      <p:sp>
        <p:nvSpPr>
          <p:cNvPr id="13" name="Rectangle 12"/>
          <p:cNvSpPr/>
          <p:nvPr/>
        </p:nvSpPr>
        <p:spPr>
          <a:xfrm>
            <a:off x="1177650" y="4264642"/>
            <a:ext cx="254909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 + _ = 6</a:t>
            </a:r>
            <a:endParaRPr lang="en-US" sz="5400" b="1" cap="none" spc="0" dirty="0">
              <a:ln/>
              <a:solidFill>
                <a:schemeClr val="accent4"/>
              </a:solidFill>
              <a:effectLst/>
            </a:endParaRPr>
          </a:p>
        </p:txBody>
      </p:sp>
      <p:sp>
        <p:nvSpPr>
          <p:cNvPr id="14" name="Rectangle 13"/>
          <p:cNvSpPr/>
          <p:nvPr/>
        </p:nvSpPr>
        <p:spPr>
          <a:xfrm>
            <a:off x="10974906" y="1197317"/>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6</a:t>
            </a:r>
            <a:endParaRPr lang="en-US" sz="5400" b="1" cap="none" spc="0" dirty="0">
              <a:ln/>
              <a:solidFill>
                <a:schemeClr val="accent4"/>
              </a:solidFill>
              <a:effectLst/>
            </a:endParaRPr>
          </a:p>
        </p:txBody>
      </p:sp>
      <p:sp>
        <p:nvSpPr>
          <p:cNvPr id="17" name="Rectangle 16"/>
          <p:cNvSpPr/>
          <p:nvPr/>
        </p:nvSpPr>
        <p:spPr>
          <a:xfrm>
            <a:off x="8545378" y="371589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Tree>
    <p:extLst>
      <p:ext uri="{BB962C8B-B14F-4D97-AF65-F5344CB8AC3E}">
        <p14:creationId xmlns:p14="http://schemas.microsoft.com/office/powerpoint/2010/main" val="23162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629" y="1708059"/>
            <a:ext cx="11075125" cy="4351338"/>
          </a:xfrm>
        </p:spPr>
        <p:txBody>
          <a:bodyPr/>
          <a:lstStyle/>
          <a:p>
            <a:pPr marL="0" indent="0" algn="ctr">
              <a:buNone/>
            </a:pPr>
            <a:r>
              <a:rPr lang="en-US" sz="4400" dirty="0" smtClean="0">
                <a:solidFill>
                  <a:srgbClr val="C00000"/>
                </a:solidFill>
                <a:latin typeface="+mj-lt"/>
              </a:rPr>
              <a:t>What if….</a:t>
            </a:r>
          </a:p>
          <a:p>
            <a:pPr marL="0" indent="0" algn="ctr">
              <a:buNone/>
            </a:pPr>
            <a:endParaRPr lang="en-US" sz="4400" dirty="0" smtClean="0">
              <a:latin typeface="+mj-lt"/>
            </a:endParaRPr>
          </a:p>
          <a:p>
            <a:pPr marL="0" indent="0" algn="ctr">
              <a:buNone/>
            </a:pPr>
            <a:r>
              <a:rPr lang="en-US" dirty="0" smtClean="0">
                <a:latin typeface="+mj-lt"/>
              </a:rPr>
              <a:t>or</a:t>
            </a:r>
          </a:p>
          <a:p>
            <a:pPr marL="0" indent="0" algn="ctr">
              <a:buNone/>
            </a:pPr>
            <a:endParaRPr lang="en-US" dirty="0" smtClean="0">
              <a:latin typeface="+mj-lt"/>
            </a:endParaRPr>
          </a:p>
          <a:p>
            <a:pPr marL="0" indent="0" algn="ctr">
              <a:buNone/>
            </a:pPr>
            <a:r>
              <a:rPr lang="en-US" sz="4400" dirty="0" smtClean="0">
                <a:solidFill>
                  <a:srgbClr val="7030A0"/>
                </a:solidFill>
                <a:latin typeface="+mj-lt"/>
              </a:rPr>
              <a:t>Use the clues to </a:t>
            </a:r>
            <a:r>
              <a:rPr lang="en-US" sz="4400" b="1" u="sng" dirty="0" smtClean="0">
                <a:solidFill>
                  <a:srgbClr val="7030A0"/>
                </a:solidFill>
                <a:latin typeface="+mj-lt"/>
              </a:rPr>
              <a:t>complete</a:t>
            </a:r>
            <a:r>
              <a:rPr lang="en-US" sz="4400" dirty="0" smtClean="0">
                <a:solidFill>
                  <a:srgbClr val="7030A0"/>
                </a:solidFill>
                <a:latin typeface="+mj-lt"/>
              </a:rPr>
              <a:t> the graph</a:t>
            </a:r>
          </a:p>
        </p:txBody>
      </p:sp>
      <p:sp>
        <p:nvSpPr>
          <p:cNvPr id="4" name="Title 1"/>
          <p:cNvSpPr>
            <a:spLocks noGrp="1"/>
          </p:cNvSpPr>
          <p:nvPr>
            <p:ph type="title"/>
          </p:nvPr>
        </p:nvSpPr>
        <p:spPr>
          <a:xfrm>
            <a:off x="222069" y="209006"/>
            <a:ext cx="11144794" cy="1018903"/>
          </a:xfrm>
        </p:spPr>
        <p:txBody>
          <a:bodyPr>
            <a:normAutofit/>
          </a:bodyPr>
          <a:lstStyle/>
          <a:p>
            <a:r>
              <a:rPr lang="en-US" sz="4800" dirty="0" smtClean="0"/>
              <a:t>Other questions to consider…</a:t>
            </a:r>
            <a:endParaRPr lang="en-US" sz="8000" dirty="0">
              <a:solidFill>
                <a:srgbClr val="7030A0"/>
              </a:solidFill>
            </a:endParaRPr>
          </a:p>
        </p:txBody>
      </p:sp>
    </p:spTree>
    <p:extLst>
      <p:ext uri="{BB962C8B-B14F-4D97-AF65-F5344CB8AC3E}">
        <p14:creationId xmlns:p14="http://schemas.microsoft.com/office/powerpoint/2010/main" val="1652881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sz="4000" dirty="0" smtClean="0">
                <a:solidFill>
                  <a:srgbClr val="7030A0"/>
                </a:solidFill>
              </a:rPr>
              <a:t>What if…?</a:t>
            </a:r>
            <a:endParaRPr lang="en-US" sz="4000" dirty="0">
              <a:solidFill>
                <a:srgbClr val="7030A0"/>
              </a:solidFill>
            </a:endParaRPr>
          </a:p>
        </p:txBody>
      </p:sp>
      <p:pic>
        <p:nvPicPr>
          <p:cNvPr id="4" name="Picture 3"/>
          <p:cNvPicPr>
            <a:picLocks noChangeAspect="1"/>
          </p:cNvPicPr>
          <p:nvPr/>
        </p:nvPicPr>
        <p:blipFill>
          <a:blip r:embed="rId2"/>
          <a:stretch>
            <a:fillRect/>
          </a:stretch>
        </p:blipFill>
        <p:spPr>
          <a:xfrm>
            <a:off x="5381896" y="526223"/>
            <a:ext cx="6611983" cy="5865210"/>
          </a:xfrm>
          <a:prstGeom prst="rect">
            <a:avLst/>
          </a:prstGeom>
        </p:spPr>
      </p:pic>
      <p:sp>
        <p:nvSpPr>
          <p:cNvPr id="5" name="TextBox 4"/>
          <p:cNvSpPr txBox="1"/>
          <p:nvPr/>
        </p:nvSpPr>
        <p:spPr>
          <a:xfrm>
            <a:off x="266755" y="1227909"/>
            <a:ext cx="4937760" cy="3170099"/>
          </a:xfrm>
          <a:prstGeom prst="rect">
            <a:avLst/>
          </a:prstGeom>
          <a:noFill/>
        </p:spPr>
        <p:txBody>
          <a:bodyPr wrap="square" rtlCol="0">
            <a:spAutoFit/>
          </a:bodyPr>
          <a:lstStyle/>
          <a:p>
            <a:pPr algn="ctr"/>
            <a:r>
              <a:rPr lang="en-US" sz="4000" dirty="0" smtClean="0">
                <a:latin typeface="+mj-lt"/>
              </a:rPr>
              <a:t>What if Sharon read </a:t>
            </a:r>
          </a:p>
          <a:p>
            <a:pPr algn="ctr"/>
            <a:r>
              <a:rPr lang="en-US" sz="4000" b="1" dirty="0" smtClean="0">
                <a:latin typeface="+mj-lt"/>
              </a:rPr>
              <a:t>3 more</a:t>
            </a:r>
            <a:r>
              <a:rPr lang="en-US" sz="4000" dirty="0" smtClean="0">
                <a:latin typeface="+mj-lt"/>
              </a:rPr>
              <a:t> books in May? </a:t>
            </a:r>
          </a:p>
          <a:p>
            <a:pPr algn="ctr"/>
            <a:r>
              <a:rPr lang="en-US" sz="4000" dirty="0" smtClean="0">
                <a:solidFill>
                  <a:srgbClr val="C00000"/>
                </a:solidFill>
                <a:latin typeface="+mj-lt"/>
              </a:rPr>
              <a:t>How many book symbols would there be for May?</a:t>
            </a:r>
            <a:endParaRPr lang="en-US" sz="4000" dirty="0">
              <a:solidFill>
                <a:srgbClr val="C00000"/>
              </a:solidFill>
              <a:latin typeface="+mj-lt"/>
            </a:endParaRPr>
          </a:p>
        </p:txBody>
      </p:sp>
      <p:sp>
        <p:nvSpPr>
          <p:cNvPr id="12" name="TextBox 11"/>
          <p:cNvSpPr txBox="1"/>
          <p:nvPr/>
        </p:nvSpPr>
        <p:spPr>
          <a:xfrm>
            <a:off x="222069" y="4878302"/>
            <a:ext cx="5316582" cy="1569660"/>
          </a:xfrm>
          <a:prstGeom prst="rect">
            <a:avLst/>
          </a:prstGeom>
          <a:noFill/>
        </p:spPr>
        <p:txBody>
          <a:bodyPr wrap="square" rtlCol="0">
            <a:spAutoFit/>
          </a:bodyPr>
          <a:lstStyle/>
          <a:p>
            <a:pPr algn="ctr"/>
            <a:r>
              <a:rPr lang="en-US" sz="3200" dirty="0" smtClean="0">
                <a:solidFill>
                  <a:schemeClr val="accent6">
                    <a:lumMod val="75000"/>
                  </a:schemeClr>
                </a:solidFill>
              </a:rPr>
              <a:t>If Sharon read 3 more books in May, May would have 3 and a half book symbols.</a:t>
            </a:r>
            <a:endParaRPr lang="en-US" sz="3200" dirty="0">
              <a:solidFill>
                <a:schemeClr val="accent6">
                  <a:lumMod val="75000"/>
                </a:schemeClr>
              </a:solidFill>
            </a:endParaRPr>
          </a:p>
        </p:txBody>
      </p:sp>
      <p:sp>
        <p:nvSpPr>
          <p:cNvPr id="14" name="Rectangle 13"/>
          <p:cNvSpPr/>
          <p:nvPr/>
        </p:nvSpPr>
        <p:spPr>
          <a:xfrm>
            <a:off x="8152163" y="1719831"/>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
        <p:nvSpPr>
          <p:cNvPr id="15" name="Rectangle 14"/>
          <p:cNvSpPr/>
          <p:nvPr/>
        </p:nvSpPr>
        <p:spPr>
          <a:xfrm>
            <a:off x="8799953" y="1719831"/>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
        <p:nvSpPr>
          <p:cNvPr id="3" name="Rectangle 2"/>
          <p:cNvSpPr/>
          <p:nvPr/>
        </p:nvSpPr>
        <p:spPr>
          <a:xfrm>
            <a:off x="9470571" y="1841863"/>
            <a:ext cx="444138" cy="653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440033" y="1706769"/>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
        <p:nvSpPr>
          <p:cNvPr id="20" name="Rectangle 19"/>
          <p:cNvSpPr/>
          <p:nvPr/>
        </p:nvSpPr>
        <p:spPr>
          <a:xfrm>
            <a:off x="10067196" y="1835476"/>
            <a:ext cx="206665" cy="653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945247" y="1700382"/>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1</a:t>
            </a:r>
            <a:endParaRPr lang="en-US" sz="5400" b="1" cap="none" spc="0" dirty="0">
              <a:ln/>
              <a:solidFill>
                <a:schemeClr val="accent4"/>
              </a:solidFill>
              <a:effectLst/>
            </a:endParaRPr>
          </a:p>
        </p:txBody>
      </p:sp>
      <p:sp>
        <p:nvSpPr>
          <p:cNvPr id="6" name="Oval 5"/>
          <p:cNvSpPr/>
          <p:nvPr/>
        </p:nvSpPr>
        <p:spPr>
          <a:xfrm>
            <a:off x="9335677" y="1580606"/>
            <a:ext cx="1145294" cy="10625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72251" y="1841862"/>
            <a:ext cx="1791680" cy="6777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10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1000" fill="hold"/>
                                        <p:tgtEl>
                                          <p:spTgt spid="21"/>
                                        </p:tgtEl>
                                        <p:attrNameLst>
                                          <p:attrName>ppt_w</p:attrName>
                                        </p:attrNameLst>
                                      </p:cBhvr>
                                      <p:tavLst>
                                        <p:tav tm="0">
                                          <p:val>
                                            <p:fltVal val="0"/>
                                          </p:val>
                                        </p:tav>
                                        <p:tav tm="100000">
                                          <p:val>
                                            <p:strVal val="#ppt_w"/>
                                          </p:val>
                                        </p:tav>
                                      </p:tavLst>
                                    </p:anim>
                                    <p:anim calcmode="lin" valueType="num">
                                      <p:cBhvr>
                                        <p:cTn id="40" dur="1000" fill="hold"/>
                                        <p:tgtEl>
                                          <p:spTgt spid="21"/>
                                        </p:tgtEl>
                                        <p:attrNameLst>
                                          <p:attrName>ppt_h</p:attrName>
                                        </p:attrNameLst>
                                      </p:cBhvr>
                                      <p:tavLst>
                                        <p:tav tm="0">
                                          <p:val>
                                            <p:fltVal val="0"/>
                                          </p:val>
                                        </p:tav>
                                        <p:tav tm="100000">
                                          <p:val>
                                            <p:strVal val="#ppt_h"/>
                                          </p:val>
                                        </p:tav>
                                      </p:tavLst>
                                    </p:anim>
                                    <p:anim calcmode="lin" valueType="num">
                                      <p:cBhvr>
                                        <p:cTn id="41" dur="1000" fill="hold"/>
                                        <p:tgtEl>
                                          <p:spTgt spid="21"/>
                                        </p:tgtEl>
                                        <p:attrNameLst>
                                          <p:attrName>style.rotation</p:attrName>
                                        </p:attrNameLst>
                                      </p:cBhvr>
                                      <p:tavLst>
                                        <p:tav tm="0">
                                          <p:val>
                                            <p:fltVal val="90"/>
                                          </p:val>
                                        </p:tav>
                                        <p:tav tm="100000">
                                          <p:val>
                                            <p:fltVal val="0"/>
                                          </p:val>
                                        </p:tav>
                                      </p:tavLst>
                                    </p:anim>
                                    <p:animEffect transition="in" filter="fade">
                                      <p:cBhvr>
                                        <p:cTn id="42" dur="1000"/>
                                        <p:tgtEl>
                                          <p:spTgt spid="21"/>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ppt_w</p:attrName>
                                        </p:attrNameLst>
                                      </p:cBhvr>
                                      <p:tavLst>
                                        <p:tav tm="0">
                                          <p:val>
                                            <p:fltVal val="0"/>
                                          </p:val>
                                        </p:tav>
                                        <p:tav tm="100000">
                                          <p:val>
                                            <p:strVal val="#ppt_w"/>
                                          </p:val>
                                        </p:tav>
                                      </p:tavLst>
                                    </p:anim>
                                    <p:anim calcmode="lin" valueType="num">
                                      <p:cBhvr>
                                        <p:cTn id="46" dur="1000" fill="hold"/>
                                        <p:tgtEl>
                                          <p:spTgt spid="6"/>
                                        </p:tgtEl>
                                        <p:attrNameLst>
                                          <p:attrName>ppt_h</p:attrName>
                                        </p:attrNameLst>
                                      </p:cBhvr>
                                      <p:tavLst>
                                        <p:tav tm="0">
                                          <p:val>
                                            <p:fltVal val="0"/>
                                          </p:val>
                                        </p:tav>
                                        <p:tav tm="100000">
                                          <p:val>
                                            <p:strVal val="#ppt_h"/>
                                          </p:val>
                                        </p:tav>
                                      </p:tavLst>
                                    </p:anim>
                                    <p:anim calcmode="lin" valueType="num">
                                      <p:cBhvr>
                                        <p:cTn id="47" dur="1000" fill="hold"/>
                                        <p:tgtEl>
                                          <p:spTgt spid="6"/>
                                        </p:tgtEl>
                                        <p:attrNameLst>
                                          <p:attrName>style.rotation</p:attrName>
                                        </p:attrNameLst>
                                      </p:cBhvr>
                                      <p:tavLst>
                                        <p:tav tm="0">
                                          <p:val>
                                            <p:fltVal val="90"/>
                                          </p:val>
                                        </p:tav>
                                        <p:tav tm="100000">
                                          <p:val>
                                            <p:fltVal val="0"/>
                                          </p:val>
                                        </p:tav>
                                      </p:tavLst>
                                    </p:anim>
                                    <p:animEffect transition="in" filter="fade">
                                      <p:cBhvr>
                                        <p:cTn id="48" dur="1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3" grpId="0" animBg="1"/>
      <p:bldP spid="16" grpId="0"/>
      <p:bldP spid="20" grpId="0" animBg="1"/>
      <p:bldP spid="19" grpId="0"/>
      <p:bldP spid="6"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943" y="208344"/>
            <a:ext cx="11144794" cy="101890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smtClean="0"/>
              <a:t>Questions to consider…</a:t>
            </a:r>
            <a:br>
              <a:rPr lang="en-US" sz="2000" dirty="0" smtClean="0"/>
            </a:br>
            <a:r>
              <a:rPr lang="en-US" sz="4000" dirty="0" smtClean="0">
                <a:solidFill>
                  <a:srgbClr val="7030A0"/>
                </a:solidFill>
              </a:rPr>
              <a:t>Use clues to complete the graph.</a:t>
            </a:r>
            <a:endParaRPr lang="en-US" sz="4000" dirty="0">
              <a:solidFill>
                <a:srgbClr val="7030A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39056004"/>
              </p:ext>
            </p:extLst>
          </p:nvPr>
        </p:nvGraphicFramePr>
        <p:xfrm>
          <a:off x="7167560" y="1102815"/>
          <a:ext cx="4543427" cy="3552825"/>
        </p:xfrm>
        <a:graphic>
          <a:graphicData uri="http://schemas.openxmlformats.org/drawingml/2006/table">
            <a:tbl>
              <a:tblPr firstRow="1" bandRow="1">
                <a:tableStyleId>{5940675A-B579-460E-94D1-54222C63F5DA}</a:tableStyleId>
              </a:tblPr>
              <a:tblGrid>
                <a:gridCol w="1000125"/>
                <a:gridCol w="3543302"/>
              </a:tblGrid>
              <a:tr h="710565">
                <a:tc gridSpan="2">
                  <a:txBody>
                    <a:bodyPr/>
                    <a:lstStyle/>
                    <a:p>
                      <a:pPr algn="ctr"/>
                      <a:r>
                        <a:rPr lang="en-US" sz="2000" dirty="0" smtClean="0"/>
                        <a:t>Balloons at Miriam’s Party</a:t>
                      </a:r>
                      <a:endParaRPr lang="en-US" sz="2000" dirty="0"/>
                    </a:p>
                  </a:txBody>
                  <a:tcPr anchor="ctr"/>
                </a:tc>
                <a:tc hMerge="1">
                  <a:txBody>
                    <a:bodyPr/>
                    <a:lstStyle/>
                    <a:p>
                      <a:endParaRPr lang="en-US" dirty="0"/>
                    </a:p>
                  </a:txBody>
                  <a:tcPr/>
                </a:tc>
              </a:tr>
              <a:tr h="710565">
                <a:tc>
                  <a:txBody>
                    <a:bodyPr/>
                    <a:lstStyle/>
                    <a:p>
                      <a:pPr algn="ctr"/>
                      <a:r>
                        <a:rPr lang="en-US" sz="2000" dirty="0" smtClean="0"/>
                        <a:t>Green</a:t>
                      </a:r>
                      <a:endParaRPr lang="en-US" sz="2000" dirty="0"/>
                    </a:p>
                  </a:txBody>
                  <a:tcPr anchor="ctr"/>
                </a:tc>
                <a:tc>
                  <a:txBody>
                    <a:bodyPr/>
                    <a:lstStyle/>
                    <a:p>
                      <a:endParaRPr lang="en-US" sz="2000" dirty="0"/>
                    </a:p>
                  </a:txBody>
                  <a:tcPr/>
                </a:tc>
              </a:tr>
              <a:tr h="710565">
                <a:tc>
                  <a:txBody>
                    <a:bodyPr/>
                    <a:lstStyle/>
                    <a:p>
                      <a:pPr algn="ctr"/>
                      <a:r>
                        <a:rPr lang="en-US" sz="2000" dirty="0" smtClean="0"/>
                        <a:t>Pink</a:t>
                      </a:r>
                      <a:endParaRPr lang="en-US" sz="2000" dirty="0"/>
                    </a:p>
                  </a:txBody>
                  <a:tcPr anchor="ctr"/>
                </a:tc>
                <a:tc>
                  <a:txBody>
                    <a:bodyPr/>
                    <a:lstStyle/>
                    <a:p>
                      <a:endParaRPr lang="en-US" sz="2000" dirty="0"/>
                    </a:p>
                  </a:txBody>
                  <a:tcPr/>
                </a:tc>
              </a:tr>
              <a:tr h="710565">
                <a:tc>
                  <a:txBody>
                    <a:bodyPr/>
                    <a:lstStyle/>
                    <a:p>
                      <a:pPr algn="ctr"/>
                      <a:r>
                        <a:rPr lang="en-US" sz="2000" dirty="0" smtClean="0"/>
                        <a:t>Yellow</a:t>
                      </a:r>
                      <a:endParaRPr lang="en-US" sz="2000" dirty="0"/>
                    </a:p>
                  </a:txBody>
                  <a:tcPr anchor="ctr"/>
                </a:tc>
                <a:tc>
                  <a:txBody>
                    <a:bodyPr/>
                    <a:lstStyle/>
                    <a:p>
                      <a:endParaRPr lang="en-US" sz="2000" dirty="0"/>
                    </a:p>
                  </a:txBody>
                  <a:tcPr>
                    <a:solidFill>
                      <a:srgbClr val="FFFF00"/>
                    </a:solidFill>
                  </a:tcPr>
                </a:tc>
              </a:tr>
              <a:tr h="710565">
                <a:tc>
                  <a:txBody>
                    <a:bodyPr/>
                    <a:lstStyle/>
                    <a:p>
                      <a:pPr algn="ctr"/>
                      <a:r>
                        <a:rPr lang="en-US" sz="2000" dirty="0" smtClean="0"/>
                        <a:t>Orange</a:t>
                      </a:r>
                      <a:endParaRPr lang="en-US" sz="2000" dirty="0"/>
                    </a:p>
                  </a:txBody>
                  <a:tcPr anchor="ctr"/>
                </a:tc>
                <a:tc>
                  <a:txBody>
                    <a:bodyPr/>
                    <a:lstStyle/>
                    <a:p>
                      <a:endParaRPr lang="en-US" sz="2000" dirty="0"/>
                    </a:p>
                  </a:txBody>
                  <a:tcPr/>
                </a:tc>
              </a:tr>
            </a:tbl>
          </a:graphicData>
        </a:graphic>
      </p:graphicFrame>
      <p:pic>
        <p:nvPicPr>
          <p:cNvPr id="6" name="Picture 5"/>
          <p:cNvPicPr>
            <a:picLocks noChangeAspect="1"/>
          </p:cNvPicPr>
          <p:nvPr/>
        </p:nvPicPr>
        <p:blipFill>
          <a:blip r:embed="rId2"/>
          <a:stretch>
            <a:fillRect/>
          </a:stretch>
        </p:blipFill>
        <p:spPr>
          <a:xfrm>
            <a:off x="8301036" y="1866128"/>
            <a:ext cx="466726" cy="570188"/>
          </a:xfrm>
          <a:prstGeom prst="rect">
            <a:avLst/>
          </a:prstGeom>
        </p:spPr>
      </p:pic>
      <p:pic>
        <p:nvPicPr>
          <p:cNvPr id="7" name="Picture 6"/>
          <p:cNvPicPr>
            <a:picLocks noChangeAspect="1"/>
          </p:cNvPicPr>
          <p:nvPr/>
        </p:nvPicPr>
        <p:blipFill>
          <a:blip r:embed="rId2"/>
          <a:stretch>
            <a:fillRect/>
          </a:stretch>
        </p:blipFill>
        <p:spPr>
          <a:xfrm>
            <a:off x="8939210" y="1866128"/>
            <a:ext cx="466726" cy="570188"/>
          </a:xfrm>
          <a:prstGeom prst="rect">
            <a:avLst/>
          </a:prstGeom>
        </p:spPr>
      </p:pic>
      <p:pic>
        <p:nvPicPr>
          <p:cNvPr id="8" name="Picture 7"/>
          <p:cNvPicPr>
            <a:picLocks noChangeAspect="1"/>
          </p:cNvPicPr>
          <p:nvPr/>
        </p:nvPicPr>
        <p:blipFill>
          <a:blip r:embed="rId2"/>
          <a:stretch>
            <a:fillRect/>
          </a:stretch>
        </p:blipFill>
        <p:spPr>
          <a:xfrm>
            <a:off x="9577385" y="1866128"/>
            <a:ext cx="466726" cy="570188"/>
          </a:xfrm>
          <a:prstGeom prst="rect">
            <a:avLst/>
          </a:prstGeom>
        </p:spPr>
      </p:pic>
      <p:pic>
        <p:nvPicPr>
          <p:cNvPr id="9" name="Picture 8"/>
          <p:cNvPicPr>
            <a:picLocks noChangeAspect="1"/>
          </p:cNvPicPr>
          <p:nvPr/>
        </p:nvPicPr>
        <p:blipFill>
          <a:blip r:embed="rId2"/>
          <a:stretch>
            <a:fillRect/>
          </a:stretch>
        </p:blipFill>
        <p:spPr>
          <a:xfrm>
            <a:off x="10163172" y="1866128"/>
            <a:ext cx="466726" cy="570188"/>
          </a:xfrm>
          <a:prstGeom prst="rect">
            <a:avLst/>
          </a:prstGeom>
        </p:spPr>
      </p:pic>
      <p:pic>
        <p:nvPicPr>
          <p:cNvPr id="10" name="Picture 9"/>
          <p:cNvPicPr>
            <a:picLocks noChangeAspect="1"/>
          </p:cNvPicPr>
          <p:nvPr/>
        </p:nvPicPr>
        <p:blipFill>
          <a:blip r:embed="rId2"/>
          <a:stretch>
            <a:fillRect/>
          </a:stretch>
        </p:blipFill>
        <p:spPr>
          <a:xfrm>
            <a:off x="8301036" y="2590367"/>
            <a:ext cx="466726" cy="570188"/>
          </a:xfrm>
          <a:prstGeom prst="rect">
            <a:avLst/>
          </a:prstGeom>
        </p:spPr>
      </p:pic>
      <p:pic>
        <p:nvPicPr>
          <p:cNvPr id="11" name="Picture 10"/>
          <p:cNvPicPr>
            <a:picLocks noChangeAspect="1"/>
          </p:cNvPicPr>
          <p:nvPr/>
        </p:nvPicPr>
        <p:blipFill>
          <a:blip r:embed="rId2"/>
          <a:stretch>
            <a:fillRect/>
          </a:stretch>
        </p:blipFill>
        <p:spPr>
          <a:xfrm>
            <a:off x="8943973" y="2590367"/>
            <a:ext cx="466726" cy="570188"/>
          </a:xfrm>
          <a:prstGeom prst="rect">
            <a:avLst/>
          </a:prstGeom>
        </p:spPr>
      </p:pic>
      <p:pic>
        <p:nvPicPr>
          <p:cNvPr id="12" name="Picture 11"/>
          <p:cNvPicPr>
            <a:picLocks noChangeAspect="1"/>
          </p:cNvPicPr>
          <p:nvPr/>
        </p:nvPicPr>
        <p:blipFill>
          <a:blip r:embed="rId2"/>
          <a:stretch>
            <a:fillRect/>
          </a:stretch>
        </p:blipFill>
        <p:spPr>
          <a:xfrm>
            <a:off x="8301036" y="4001063"/>
            <a:ext cx="466726" cy="570188"/>
          </a:xfrm>
          <a:prstGeom prst="rect">
            <a:avLst/>
          </a:prstGeom>
        </p:spPr>
      </p:pic>
      <p:pic>
        <p:nvPicPr>
          <p:cNvPr id="13" name="Picture 12"/>
          <p:cNvPicPr>
            <a:picLocks noChangeAspect="1"/>
          </p:cNvPicPr>
          <p:nvPr/>
        </p:nvPicPr>
        <p:blipFill>
          <a:blip r:embed="rId2"/>
          <a:stretch>
            <a:fillRect/>
          </a:stretch>
        </p:blipFill>
        <p:spPr>
          <a:xfrm>
            <a:off x="8934449" y="3971006"/>
            <a:ext cx="466726" cy="570188"/>
          </a:xfrm>
          <a:prstGeom prst="rect">
            <a:avLst/>
          </a:prstGeom>
        </p:spPr>
      </p:pic>
      <p:pic>
        <p:nvPicPr>
          <p:cNvPr id="15" name="Picture 14"/>
          <p:cNvPicPr>
            <a:picLocks noChangeAspect="1"/>
          </p:cNvPicPr>
          <p:nvPr/>
        </p:nvPicPr>
        <p:blipFill rotWithShape="1">
          <a:blip r:embed="rId2"/>
          <a:srcRect r="46938"/>
          <a:stretch/>
        </p:blipFill>
        <p:spPr>
          <a:xfrm>
            <a:off x="10748959" y="1885019"/>
            <a:ext cx="247651" cy="570188"/>
          </a:xfrm>
          <a:prstGeom prst="rect">
            <a:avLst/>
          </a:prstGeom>
        </p:spPr>
      </p:pic>
      <p:cxnSp>
        <p:nvCxnSpPr>
          <p:cNvPr id="16" name="Straight Connector 15"/>
          <p:cNvCxnSpPr/>
          <p:nvPr/>
        </p:nvCxnSpPr>
        <p:spPr>
          <a:xfrm>
            <a:off x="10996610" y="1866128"/>
            <a:ext cx="0" cy="52120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rotWithShape="1">
          <a:blip r:embed="rId2"/>
          <a:srcRect r="46938"/>
          <a:stretch/>
        </p:blipFill>
        <p:spPr>
          <a:xfrm>
            <a:off x="9534523" y="4002047"/>
            <a:ext cx="247651" cy="570188"/>
          </a:xfrm>
          <a:prstGeom prst="rect">
            <a:avLst/>
          </a:prstGeom>
        </p:spPr>
      </p:pic>
      <p:cxnSp>
        <p:nvCxnSpPr>
          <p:cNvPr id="18" name="Straight Connector 17"/>
          <p:cNvCxnSpPr/>
          <p:nvPr/>
        </p:nvCxnSpPr>
        <p:spPr>
          <a:xfrm>
            <a:off x="9782174" y="3983156"/>
            <a:ext cx="0" cy="52120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838923" y="4751480"/>
            <a:ext cx="2055499" cy="1477328"/>
          </a:xfrm>
          <a:prstGeom prst="rect">
            <a:avLst/>
          </a:prstGeom>
          <a:noFill/>
          <a:ln>
            <a:solidFill>
              <a:schemeClr val="tx1">
                <a:lumMod val="50000"/>
                <a:lumOff val="50000"/>
              </a:schemeClr>
            </a:solidFill>
          </a:ln>
        </p:spPr>
        <p:txBody>
          <a:bodyPr wrap="square" rtlCol="0">
            <a:spAutoFit/>
          </a:bodyPr>
          <a:lstStyle/>
          <a:p>
            <a:pPr algn="ctr"/>
            <a:r>
              <a:rPr lang="en-US" dirty="0" smtClean="0"/>
              <a:t>KEY</a:t>
            </a:r>
          </a:p>
          <a:p>
            <a:pPr algn="ctr"/>
            <a:endParaRPr lang="en-US" dirty="0" smtClean="0"/>
          </a:p>
          <a:p>
            <a:pPr algn="r"/>
            <a:r>
              <a:rPr lang="en-US" dirty="0" smtClean="0"/>
              <a:t>= </a:t>
            </a:r>
            <a:r>
              <a:rPr lang="en-US" sz="3600" b="1" dirty="0" smtClean="0">
                <a:solidFill>
                  <a:srgbClr val="00B050"/>
                </a:solidFill>
              </a:rPr>
              <a:t>?</a:t>
            </a:r>
            <a:r>
              <a:rPr lang="en-US" dirty="0" smtClean="0"/>
              <a:t> balloons</a:t>
            </a:r>
          </a:p>
          <a:p>
            <a:pPr algn="r"/>
            <a:endParaRPr lang="en-US" dirty="0"/>
          </a:p>
        </p:txBody>
      </p:sp>
      <p:pic>
        <p:nvPicPr>
          <p:cNvPr id="20" name="Picture 19"/>
          <p:cNvPicPr>
            <a:picLocks noChangeAspect="1"/>
          </p:cNvPicPr>
          <p:nvPr/>
        </p:nvPicPr>
        <p:blipFill>
          <a:blip r:embed="rId2"/>
          <a:stretch>
            <a:fillRect/>
          </a:stretch>
        </p:blipFill>
        <p:spPr>
          <a:xfrm>
            <a:off x="9067797" y="5334126"/>
            <a:ext cx="466726" cy="570188"/>
          </a:xfrm>
          <a:prstGeom prst="rect">
            <a:avLst/>
          </a:prstGeom>
        </p:spPr>
      </p:pic>
      <p:sp>
        <p:nvSpPr>
          <p:cNvPr id="21" name="TextBox 20"/>
          <p:cNvSpPr txBox="1"/>
          <p:nvPr/>
        </p:nvSpPr>
        <p:spPr>
          <a:xfrm>
            <a:off x="423046" y="1227247"/>
            <a:ext cx="6648993" cy="2862322"/>
          </a:xfrm>
          <a:prstGeom prst="rect">
            <a:avLst/>
          </a:prstGeom>
          <a:noFill/>
        </p:spPr>
        <p:txBody>
          <a:bodyPr wrap="square" rtlCol="0">
            <a:spAutoFit/>
          </a:bodyPr>
          <a:lstStyle/>
          <a:p>
            <a:pPr algn="ctr"/>
            <a:r>
              <a:rPr lang="en-US" sz="4000" u="sng" dirty="0" smtClean="0">
                <a:latin typeface="+mj-lt"/>
              </a:rPr>
              <a:t>Clues</a:t>
            </a:r>
          </a:p>
          <a:p>
            <a:pPr marL="571500" indent="-571500">
              <a:buFont typeface="Arial" panose="020B0604020202020204" pitchFamily="34" charset="0"/>
              <a:buChar char="•"/>
            </a:pPr>
            <a:r>
              <a:rPr lang="en-US" sz="2800" dirty="0" smtClean="0">
                <a:latin typeface="+mj-lt"/>
              </a:rPr>
              <a:t>There were 4 pink balloons at Miriam’s Party.</a:t>
            </a:r>
          </a:p>
          <a:p>
            <a:pPr marL="571500" indent="-571500">
              <a:buFont typeface="Arial" panose="020B0604020202020204" pitchFamily="34" charset="0"/>
              <a:buChar char="•"/>
            </a:pPr>
            <a:r>
              <a:rPr lang="en-US" sz="2800" dirty="0" smtClean="0">
                <a:latin typeface="+mj-lt"/>
              </a:rPr>
              <a:t>There were 5 orange balloons at Miriam’s party.</a:t>
            </a:r>
          </a:p>
          <a:p>
            <a:pPr marL="571500" indent="-571500">
              <a:buFont typeface="Arial" panose="020B0604020202020204" pitchFamily="34" charset="0"/>
              <a:buChar char="•"/>
            </a:pPr>
            <a:r>
              <a:rPr lang="en-US" sz="2800" dirty="0" smtClean="0">
                <a:latin typeface="+mj-lt"/>
              </a:rPr>
              <a:t>There were 20 balloons altogether.</a:t>
            </a:r>
          </a:p>
        </p:txBody>
      </p:sp>
      <p:sp>
        <p:nvSpPr>
          <p:cNvPr id="22" name="TextBox 21"/>
          <p:cNvSpPr txBox="1"/>
          <p:nvPr/>
        </p:nvSpPr>
        <p:spPr>
          <a:xfrm>
            <a:off x="423046" y="4130693"/>
            <a:ext cx="6278200" cy="2246769"/>
          </a:xfrm>
          <a:prstGeom prst="rect">
            <a:avLst/>
          </a:prstGeom>
          <a:noFill/>
        </p:spPr>
        <p:txBody>
          <a:bodyPr wrap="square" rtlCol="0">
            <a:spAutoFit/>
          </a:bodyPr>
          <a:lstStyle/>
          <a:p>
            <a:r>
              <a:rPr lang="en-US" sz="2800" dirty="0" smtClean="0">
                <a:solidFill>
                  <a:srgbClr val="00B050"/>
                </a:solidFill>
                <a:latin typeface="+mj-lt"/>
              </a:rPr>
              <a:t>What does each balloon symbol represent?</a:t>
            </a:r>
          </a:p>
          <a:p>
            <a:endParaRPr lang="en-US" sz="2800" dirty="0">
              <a:solidFill>
                <a:srgbClr val="00B050"/>
              </a:solidFill>
              <a:latin typeface="+mj-lt"/>
            </a:endParaRPr>
          </a:p>
          <a:p>
            <a:r>
              <a:rPr lang="en-US" sz="2800" dirty="0" smtClean="0">
                <a:solidFill>
                  <a:srgbClr val="0070C0"/>
                </a:solidFill>
                <a:latin typeface="+mj-lt"/>
              </a:rPr>
              <a:t>How many balloon symbols should there be for yellow?</a:t>
            </a:r>
            <a:endParaRPr lang="en-US" sz="2800" dirty="0">
              <a:solidFill>
                <a:srgbClr val="0070C0"/>
              </a:solidFill>
              <a:latin typeface="+mj-lt"/>
            </a:endParaRPr>
          </a:p>
        </p:txBody>
      </p:sp>
      <p:sp>
        <p:nvSpPr>
          <p:cNvPr id="23" name="Rectangle 22"/>
          <p:cNvSpPr/>
          <p:nvPr/>
        </p:nvSpPr>
        <p:spPr>
          <a:xfrm>
            <a:off x="536258" y="4942244"/>
            <a:ext cx="6844937" cy="52322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smtClean="0">
                <a:ln/>
                <a:solidFill>
                  <a:srgbClr val="7030A0"/>
                </a:solidFill>
                <a:effectLst/>
              </a:rPr>
              <a:t>Each balloon symbol represents 2 balloons.</a:t>
            </a:r>
            <a:endParaRPr lang="en-US" sz="2800" b="1" cap="none" spc="0" dirty="0">
              <a:ln/>
              <a:solidFill>
                <a:srgbClr val="7030A0"/>
              </a:solidFill>
              <a:effectLst/>
            </a:endParaRPr>
          </a:p>
        </p:txBody>
      </p:sp>
      <p:sp>
        <p:nvSpPr>
          <p:cNvPr id="24" name="Rectangle 23"/>
          <p:cNvSpPr/>
          <p:nvPr/>
        </p:nvSpPr>
        <p:spPr>
          <a:xfrm>
            <a:off x="5345293" y="6284469"/>
            <a:ext cx="6844937" cy="52322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cap="none" spc="0" dirty="0" smtClean="0">
                <a:ln/>
                <a:solidFill>
                  <a:srgbClr val="7030A0"/>
                </a:solidFill>
                <a:effectLst/>
              </a:rPr>
              <a:t>There should be 1 balloo</a:t>
            </a:r>
            <a:r>
              <a:rPr lang="en-US" sz="2800" b="1" dirty="0" smtClean="0">
                <a:ln/>
                <a:solidFill>
                  <a:srgbClr val="7030A0"/>
                </a:solidFill>
              </a:rPr>
              <a:t>n symbol for yellow.</a:t>
            </a:r>
            <a:endParaRPr lang="en-US" sz="2800" b="1" cap="none" spc="0" dirty="0">
              <a:ln/>
              <a:solidFill>
                <a:srgbClr val="7030A0"/>
              </a:solidFill>
              <a:effectLst/>
            </a:endParaRPr>
          </a:p>
        </p:txBody>
      </p:sp>
      <p:sp>
        <p:nvSpPr>
          <p:cNvPr id="25" name="Oval 24"/>
          <p:cNvSpPr/>
          <p:nvPr/>
        </p:nvSpPr>
        <p:spPr>
          <a:xfrm>
            <a:off x="2717074" y="1866127"/>
            <a:ext cx="2272937" cy="5212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248628" y="2416462"/>
            <a:ext cx="2105063" cy="769441"/>
          </a:xfrm>
          <a:prstGeom prst="rect">
            <a:avLst/>
          </a:prstGeom>
          <a:noFill/>
        </p:spPr>
        <p:txBody>
          <a:bodyPr wrap="none" lIns="91440" tIns="45720" rIns="91440" bIns="45720">
            <a:spAutoFit/>
          </a:bodyPr>
          <a:lstStyle/>
          <a:p>
            <a:pPr algn="ctr"/>
            <a:r>
              <a:rPr lang="en-US" sz="4400" b="0" cap="none" spc="0" dirty="0" smtClean="0">
                <a:ln w="0"/>
                <a:solidFill>
                  <a:srgbClr val="FF0000"/>
                </a:solidFill>
                <a:effectLst>
                  <a:outerShdw blurRad="38100" dist="19050" dir="2700000" algn="tl" rotWithShape="0">
                    <a:schemeClr val="dk1">
                      <a:alpha val="40000"/>
                    </a:schemeClr>
                  </a:outerShdw>
                </a:effectLst>
              </a:rPr>
              <a:t>_ + _ = 4</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27" name="Rectangle 26"/>
          <p:cNvSpPr/>
          <p:nvPr/>
        </p:nvSpPr>
        <p:spPr>
          <a:xfrm>
            <a:off x="9896587" y="3858481"/>
            <a:ext cx="878767" cy="769441"/>
          </a:xfrm>
          <a:prstGeom prst="rect">
            <a:avLst/>
          </a:prstGeom>
          <a:noFill/>
        </p:spPr>
        <p:txBody>
          <a:bodyPr wrap="none" lIns="91440" tIns="45720" rIns="91440" bIns="45720">
            <a:spAutoFit/>
          </a:bodyPr>
          <a:lstStyle/>
          <a:p>
            <a:pPr algn="ctr"/>
            <a:r>
              <a:rPr lang="en-US" sz="4400" b="0" cap="none" spc="0" dirty="0" smtClean="0">
                <a:ln w="0"/>
                <a:solidFill>
                  <a:srgbClr val="FF0000"/>
                </a:solidFill>
                <a:effectLst>
                  <a:outerShdw blurRad="38100" dist="19050" dir="2700000" algn="tl" rotWithShape="0">
                    <a:schemeClr val="dk1">
                      <a:alpha val="40000"/>
                    </a:schemeClr>
                  </a:outerShdw>
                </a:effectLst>
              </a:rPr>
              <a:t>= 5</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28" name="Rectangle 27"/>
          <p:cNvSpPr/>
          <p:nvPr/>
        </p:nvSpPr>
        <p:spPr>
          <a:xfrm>
            <a:off x="11064926" y="1742010"/>
            <a:ext cx="878767" cy="769441"/>
          </a:xfrm>
          <a:prstGeom prst="rect">
            <a:avLst/>
          </a:prstGeom>
          <a:noFill/>
        </p:spPr>
        <p:txBody>
          <a:bodyPr wrap="none" lIns="91440" tIns="45720" rIns="91440" bIns="45720">
            <a:spAutoFit/>
          </a:bodyPr>
          <a:lstStyle/>
          <a:p>
            <a:pPr algn="ctr"/>
            <a:r>
              <a:rPr lang="en-US" sz="4400" b="0" cap="none" spc="0" dirty="0" smtClean="0">
                <a:ln w="0"/>
                <a:solidFill>
                  <a:srgbClr val="FF0000"/>
                </a:solidFill>
                <a:effectLst>
                  <a:outerShdw blurRad="38100" dist="19050" dir="2700000" algn="tl" rotWithShape="0">
                    <a:schemeClr val="dk1">
                      <a:alpha val="40000"/>
                    </a:schemeClr>
                  </a:outerShdw>
                </a:effectLst>
              </a:rPr>
              <a:t>= 9</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29" name="Rectangle 28"/>
          <p:cNvSpPr/>
          <p:nvPr/>
        </p:nvSpPr>
        <p:spPr>
          <a:xfrm>
            <a:off x="1003982" y="6105173"/>
            <a:ext cx="4320415" cy="769441"/>
          </a:xfrm>
          <a:prstGeom prst="rect">
            <a:avLst/>
          </a:prstGeom>
          <a:noFill/>
        </p:spPr>
        <p:txBody>
          <a:bodyPr wrap="none" lIns="91440" tIns="45720" rIns="91440" bIns="45720">
            <a:spAutoFit/>
          </a:bodyPr>
          <a:lstStyle/>
          <a:p>
            <a:pPr algn="ctr"/>
            <a:r>
              <a:rPr lang="en-US" sz="4400" b="0" cap="none" spc="0" dirty="0" smtClean="0">
                <a:ln w="0"/>
                <a:solidFill>
                  <a:srgbClr val="FF0000"/>
                </a:solidFill>
                <a:effectLst>
                  <a:outerShdw blurRad="38100" dist="19050" dir="2700000" algn="tl" rotWithShape="0">
                    <a:schemeClr val="dk1">
                      <a:alpha val="40000"/>
                    </a:schemeClr>
                  </a:outerShdw>
                </a:effectLst>
              </a:rPr>
              <a:t>9 + 4 + __ + 5 = 20</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30" name="Rectangle 29"/>
          <p:cNvSpPr/>
          <p:nvPr/>
        </p:nvSpPr>
        <p:spPr>
          <a:xfrm>
            <a:off x="2738559" y="596369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
        <p:nvSpPr>
          <p:cNvPr id="31" name="Oval 30"/>
          <p:cNvSpPr/>
          <p:nvPr/>
        </p:nvSpPr>
        <p:spPr>
          <a:xfrm>
            <a:off x="536258" y="4944255"/>
            <a:ext cx="6844937" cy="5212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61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fltVal val="0"/>
                                          </p:val>
                                        </p:tav>
                                        <p:tav tm="100000">
                                          <p:val>
                                            <p:strVal val="#ppt_w"/>
                                          </p:val>
                                        </p:tav>
                                      </p:tavLst>
                                    </p:anim>
                                    <p:anim calcmode="lin" valueType="num">
                                      <p:cBhvr>
                                        <p:cTn id="13" dur="1000" fill="hold"/>
                                        <p:tgtEl>
                                          <p:spTgt spid="25"/>
                                        </p:tgtEl>
                                        <p:attrNameLst>
                                          <p:attrName>ppt_h</p:attrName>
                                        </p:attrNameLst>
                                      </p:cBhvr>
                                      <p:tavLst>
                                        <p:tav tm="0">
                                          <p:val>
                                            <p:fltVal val="0"/>
                                          </p:val>
                                        </p:tav>
                                        <p:tav tm="100000">
                                          <p:val>
                                            <p:strVal val="#ppt_h"/>
                                          </p:val>
                                        </p:tav>
                                      </p:tavLst>
                                    </p:anim>
                                    <p:anim calcmode="lin" valueType="num">
                                      <p:cBhvr>
                                        <p:cTn id="14" dur="1000" fill="hold"/>
                                        <p:tgtEl>
                                          <p:spTgt spid="25"/>
                                        </p:tgtEl>
                                        <p:attrNameLst>
                                          <p:attrName>style.rotation</p:attrName>
                                        </p:attrNameLst>
                                      </p:cBhvr>
                                      <p:tavLst>
                                        <p:tav tm="0">
                                          <p:val>
                                            <p:fltVal val="90"/>
                                          </p:val>
                                        </p:tav>
                                        <p:tav tm="100000">
                                          <p:val>
                                            <p:fltVal val="0"/>
                                          </p:val>
                                        </p:tav>
                                      </p:tavLst>
                                    </p:anim>
                                    <p:animEffect transition="in" filter="fade">
                                      <p:cBhvr>
                                        <p:cTn id="15" dur="10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xEl>
                                              <p:pRg st="2" end="2"/>
                                            </p:txEl>
                                          </p:spTgt>
                                        </p:tgtEl>
                                        <p:attrNameLst>
                                          <p:attrName>style.visibility</p:attrName>
                                        </p:attrNameLst>
                                      </p:cBhvr>
                                      <p:to>
                                        <p:strVal val="visible"/>
                                      </p:to>
                                    </p:set>
                                    <p:animEffect transition="in" filter="fade">
                                      <p:cBhvr>
                                        <p:cTn id="30" dur="500"/>
                                        <p:tgtEl>
                                          <p:spTgt spid="2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fill="hold"/>
                                        <p:tgtEl>
                                          <p:spTgt spid="31"/>
                                        </p:tgtEl>
                                        <p:attrNameLst>
                                          <p:attrName>ppt_x</p:attrName>
                                        </p:attrNameLst>
                                      </p:cBhvr>
                                      <p:tavLst>
                                        <p:tav tm="0">
                                          <p:val>
                                            <p:strVal val="#ppt_x"/>
                                          </p:val>
                                        </p:tav>
                                        <p:tav tm="100000">
                                          <p:val>
                                            <p:strVal val="#ppt_x"/>
                                          </p:val>
                                        </p:tav>
                                      </p:tavLst>
                                    </p:anim>
                                    <p:anim calcmode="lin" valueType="num">
                                      <p:cBhvr additive="base">
                                        <p:cTn id="5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ppt_x"/>
                                          </p:val>
                                        </p:tav>
                                        <p:tav tm="100000">
                                          <p:val>
                                            <p:strVal val="#ppt_x"/>
                                          </p:val>
                                        </p:tav>
                                      </p:tavLst>
                                    </p:anim>
                                    <p:anim calcmode="lin" valueType="num">
                                      <p:cBhvr additive="base">
                                        <p:cTn id="6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animBg="1"/>
      <p:bldP spid="26" grpId="0"/>
      <p:bldP spid="27" grpId="0"/>
      <p:bldP spid="28" grpId="0"/>
      <p:bldP spid="29" grpId="0"/>
      <p:bldP spid="30" grpId="0"/>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latin typeface="+mj-lt"/>
              </a:rPr>
              <a:t>How can you solve problems using data represented in graphs?  </a:t>
            </a:r>
            <a:r>
              <a:rPr lang="en-US" i="1" dirty="0" smtClean="0">
                <a:latin typeface="+mj-lt"/>
              </a:rPr>
              <a:t>What can help you interpret a graph?</a:t>
            </a:r>
            <a:endParaRPr lang="en-US" i="1" dirty="0">
              <a:latin typeface="+mj-lt"/>
            </a:endParaRPr>
          </a:p>
        </p:txBody>
      </p:sp>
    </p:spTree>
    <p:extLst>
      <p:ext uri="{BB962C8B-B14F-4D97-AF65-F5344CB8AC3E}">
        <p14:creationId xmlns:p14="http://schemas.microsoft.com/office/powerpoint/2010/main" val="3192987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Solve Problems Using Data</a:t>
            </a:r>
            <a:endParaRPr lang="en-US" dirty="0"/>
          </a:p>
        </p:txBody>
      </p:sp>
      <p:sp>
        <p:nvSpPr>
          <p:cNvPr id="3" name="Subtitle 2"/>
          <p:cNvSpPr>
            <a:spLocks noGrp="1"/>
          </p:cNvSpPr>
          <p:nvPr>
            <p:ph type="subTitle" idx="1"/>
          </p:nvPr>
        </p:nvSpPr>
        <p:spPr/>
        <p:txBody>
          <a:bodyPr>
            <a:normAutofit lnSpcReduction="10000"/>
          </a:bodyPr>
          <a:lstStyle/>
          <a:p>
            <a:r>
              <a:rPr lang="en-US" dirty="0" smtClean="0">
                <a:latin typeface="+mj-lt"/>
              </a:rPr>
              <a:t>Unit: Represent and Interpret Data</a:t>
            </a:r>
          </a:p>
          <a:p>
            <a:r>
              <a:rPr lang="en-US" dirty="0" smtClean="0">
                <a:latin typeface="+mj-lt"/>
              </a:rPr>
              <a:t>MAFS.3.MD.2.3</a:t>
            </a:r>
          </a:p>
          <a:p>
            <a:endParaRPr lang="en-US" dirty="0">
              <a:latin typeface="+mj-lt"/>
            </a:endParaRPr>
          </a:p>
          <a:p>
            <a:r>
              <a:rPr lang="en-US" dirty="0" smtClean="0">
                <a:solidFill>
                  <a:srgbClr val="7030A0"/>
                </a:solidFill>
                <a:latin typeface="+mj-lt"/>
              </a:rPr>
              <a:t>I can solve problems using data represented in graphs.</a:t>
            </a:r>
            <a:endParaRPr lang="en-US" dirty="0">
              <a:solidFill>
                <a:srgbClr val="7030A0"/>
              </a:solidFill>
              <a:latin typeface="+mj-lt"/>
            </a:endParaRPr>
          </a:p>
        </p:txBody>
      </p:sp>
    </p:spTree>
    <p:extLst>
      <p:ext uri="{BB962C8B-B14F-4D97-AF65-F5344CB8AC3E}">
        <p14:creationId xmlns:p14="http://schemas.microsoft.com/office/powerpoint/2010/main" val="349204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894"/>
            <a:ext cx="10515600" cy="1325563"/>
          </a:xfrm>
        </p:spPr>
        <p:txBody>
          <a:bodyPr/>
          <a:lstStyle/>
          <a:p>
            <a:r>
              <a:rPr lang="en-US" dirty="0" smtClean="0"/>
              <a:t>A table or graph has features that can help you interpret the graph.</a:t>
            </a:r>
            <a:endParaRPr lang="en-US" dirty="0"/>
          </a:p>
        </p:txBody>
      </p:sp>
      <p:sp>
        <p:nvSpPr>
          <p:cNvPr id="3" name="Content Placeholder 2"/>
          <p:cNvSpPr>
            <a:spLocks noGrp="1"/>
          </p:cNvSpPr>
          <p:nvPr>
            <p:ph idx="1"/>
          </p:nvPr>
        </p:nvSpPr>
        <p:spPr/>
        <p:txBody>
          <a:bodyPr/>
          <a:lstStyle/>
          <a:p>
            <a:r>
              <a:rPr lang="en-US" dirty="0" smtClean="0">
                <a:latin typeface="+mj-lt"/>
              </a:rPr>
              <a:t>Title</a:t>
            </a:r>
          </a:p>
          <a:p>
            <a:r>
              <a:rPr lang="en-US" dirty="0" smtClean="0">
                <a:latin typeface="+mj-lt"/>
              </a:rPr>
              <a:t>Title for the labels</a:t>
            </a:r>
          </a:p>
          <a:p>
            <a:r>
              <a:rPr lang="en-US" dirty="0" smtClean="0">
                <a:latin typeface="+mj-lt"/>
              </a:rPr>
              <a:t>Labels</a:t>
            </a:r>
          </a:p>
          <a:p>
            <a:r>
              <a:rPr lang="en-US" dirty="0" smtClean="0">
                <a:latin typeface="+mj-lt"/>
              </a:rPr>
              <a:t>Key (picture graphs only)</a:t>
            </a:r>
          </a:p>
        </p:txBody>
      </p:sp>
      <p:pic>
        <p:nvPicPr>
          <p:cNvPr id="4" name="Picture 3"/>
          <p:cNvPicPr>
            <a:picLocks noChangeAspect="1"/>
          </p:cNvPicPr>
          <p:nvPr/>
        </p:nvPicPr>
        <p:blipFill>
          <a:blip r:embed="rId2"/>
          <a:stretch>
            <a:fillRect/>
          </a:stretch>
        </p:blipFill>
        <p:spPr>
          <a:xfrm>
            <a:off x="5238207" y="1537989"/>
            <a:ext cx="6654300" cy="4926610"/>
          </a:xfrm>
          <a:prstGeom prst="rect">
            <a:avLst/>
          </a:prstGeom>
        </p:spPr>
      </p:pic>
      <p:sp>
        <p:nvSpPr>
          <p:cNvPr id="5" name="Oval 4"/>
          <p:cNvSpPr/>
          <p:nvPr/>
        </p:nvSpPr>
        <p:spPr>
          <a:xfrm>
            <a:off x="6858000" y="1491457"/>
            <a:ext cx="3304903" cy="7161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48103" y="2103120"/>
            <a:ext cx="1254034" cy="43867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877301" y="2091935"/>
            <a:ext cx="1964870" cy="438671"/>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48103" y="2588323"/>
            <a:ext cx="1254034" cy="312014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58000" y="5551715"/>
            <a:ext cx="3540034" cy="891558"/>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166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894"/>
            <a:ext cx="10515600" cy="1325563"/>
          </a:xfrm>
        </p:spPr>
        <p:txBody>
          <a:bodyPr/>
          <a:lstStyle/>
          <a:p>
            <a:r>
              <a:rPr lang="en-US" dirty="0" smtClean="0"/>
              <a:t>A table or graph has features that can help you interpret the graph.</a:t>
            </a:r>
            <a:endParaRPr lang="en-US" dirty="0"/>
          </a:p>
        </p:txBody>
      </p:sp>
      <p:sp>
        <p:nvSpPr>
          <p:cNvPr id="3" name="Content Placeholder 2"/>
          <p:cNvSpPr>
            <a:spLocks noGrp="1"/>
          </p:cNvSpPr>
          <p:nvPr>
            <p:ph idx="1"/>
          </p:nvPr>
        </p:nvSpPr>
        <p:spPr/>
        <p:txBody>
          <a:bodyPr/>
          <a:lstStyle/>
          <a:p>
            <a:r>
              <a:rPr lang="en-US" dirty="0" smtClean="0">
                <a:latin typeface="+mj-lt"/>
              </a:rPr>
              <a:t>Title</a:t>
            </a:r>
          </a:p>
          <a:p>
            <a:r>
              <a:rPr lang="en-US" dirty="0" smtClean="0">
                <a:latin typeface="+mj-lt"/>
              </a:rPr>
              <a:t>Title for the labels</a:t>
            </a:r>
          </a:p>
          <a:p>
            <a:r>
              <a:rPr lang="en-US" dirty="0" smtClean="0">
                <a:latin typeface="+mj-lt"/>
              </a:rPr>
              <a:t>Labels</a:t>
            </a:r>
          </a:p>
          <a:p>
            <a:r>
              <a:rPr lang="en-US" dirty="0" smtClean="0">
                <a:latin typeface="+mj-lt"/>
              </a:rPr>
              <a:t>Key (picture graphs only)</a:t>
            </a:r>
          </a:p>
          <a:p>
            <a:r>
              <a:rPr lang="en-US" dirty="0" smtClean="0">
                <a:latin typeface="+mj-lt"/>
              </a:rPr>
              <a:t>Scale (bar graphs only)</a:t>
            </a:r>
            <a:endParaRPr lang="en-US" dirty="0">
              <a:latin typeface="+mj-lt"/>
            </a:endParaRPr>
          </a:p>
        </p:txBody>
      </p:sp>
      <p:pic>
        <p:nvPicPr>
          <p:cNvPr id="10" name="Picture 9"/>
          <p:cNvPicPr>
            <a:picLocks noChangeAspect="1"/>
          </p:cNvPicPr>
          <p:nvPr/>
        </p:nvPicPr>
        <p:blipFill>
          <a:blip r:embed="rId2"/>
          <a:stretch>
            <a:fillRect/>
          </a:stretch>
        </p:blipFill>
        <p:spPr>
          <a:xfrm>
            <a:off x="5022985" y="1687166"/>
            <a:ext cx="6650538" cy="4548356"/>
          </a:xfrm>
          <a:prstGeom prst="rect">
            <a:avLst/>
          </a:prstGeom>
        </p:spPr>
      </p:pic>
      <p:sp>
        <p:nvSpPr>
          <p:cNvPr id="5" name="Oval 4"/>
          <p:cNvSpPr/>
          <p:nvPr/>
        </p:nvSpPr>
        <p:spPr>
          <a:xfrm>
            <a:off x="5418136" y="1687166"/>
            <a:ext cx="5802858" cy="5554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316583" y="2864519"/>
            <a:ext cx="509451" cy="2269184"/>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485877" y="5839097"/>
            <a:ext cx="2193699" cy="33075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956662" y="2165259"/>
            <a:ext cx="770709" cy="312014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28785" y="5423864"/>
            <a:ext cx="5375365" cy="408125"/>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512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dirty="0" smtClean="0">
                <a:solidFill>
                  <a:srgbClr val="7030A0"/>
                </a:solidFill>
              </a:rPr>
              <a:t>How many in all?</a:t>
            </a:r>
            <a:endParaRPr lang="en-US" dirty="0">
              <a:solidFill>
                <a:srgbClr val="7030A0"/>
              </a:solidFill>
            </a:endParaRPr>
          </a:p>
        </p:txBody>
      </p:sp>
      <p:pic>
        <p:nvPicPr>
          <p:cNvPr id="4" name="Picture 3"/>
          <p:cNvPicPr>
            <a:picLocks noChangeAspect="1"/>
          </p:cNvPicPr>
          <p:nvPr/>
        </p:nvPicPr>
        <p:blipFill>
          <a:blip r:embed="rId2"/>
          <a:stretch>
            <a:fillRect/>
          </a:stretch>
        </p:blipFill>
        <p:spPr>
          <a:xfrm>
            <a:off x="5355771" y="509451"/>
            <a:ext cx="6611983" cy="5865210"/>
          </a:xfrm>
          <a:prstGeom prst="rect">
            <a:avLst/>
          </a:prstGeom>
        </p:spPr>
      </p:pic>
      <p:sp>
        <p:nvSpPr>
          <p:cNvPr id="5" name="TextBox 4"/>
          <p:cNvSpPr txBox="1"/>
          <p:nvPr/>
        </p:nvSpPr>
        <p:spPr>
          <a:xfrm>
            <a:off x="320040" y="1687729"/>
            <a:ext cx="4937760" cy="2585323"/>
          </a:xfrm>
          <a:prstGeom prst="rect">
            <a:avLst/>
          </a:prstGeom>
          <a:noFill/>
        </p:spPr>
        <p:txBody>
          <a:bodyPr wrap="square" rtlCol="0">
            <a:spAutoFit/>
          </a:bodyPr>
          <a:lstStyle/>
          <a:p>
            <a:pPr algn="ctr"/>
            <a:r>
              <a:rPr lang="en-US" sz="5400" dirty="0" smtClean="0">
                <a:latin typeface="+mj-lt"/>
              </a:rPr>
              <a:t>How many books did Sharon read in all? </a:t>
            </a:r>
            <a:endParaRPr lang="en-US" sz="5400" dirty="0">
              <a:latin typeface="+mj-lt"/>
            </a:endParaRPr>
          </a:p>
        </p:txBody>
      </p:sp>
      <p:sp>
        <p:nvSpPr>
          <p:cNvPr id="6" name="Rectangle 5"/>
          <p:cNvSpPr/>
          <p:nvPr/>
        </p:nvSpPr>
        <p:spPr>
          <a:xfrm>
            <a:off x="9760058" y="1661049"/>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4</a:t>
            </a:r>
            <a:endParaRPr lang="en-US" sz="5400" b="1" cap="none" spc="0" dirty="0">
              <a:ln/>
              <a:solidFill>
                <a:schemeClr val="accent4"/>
              </a:solidFill>
              <a:effectLst/>
            </a:endParaRPr>
          </a:p>
        </p:txBody>
      </p:sp>
      <p:sp>
        <p:nvSpPr>
          <p:cNvPr id="7" name="Rectangle 6"/>
          <p:cNvSpPr/>
          <p:nvPr/>
        </p:nvSpPr>
        <p:spPr>
          <a:xfrm>
            <a:off x="10596044" y="2518726"/>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7</a:t>
            </a:r>
            <a:endParaRPr lang="en-US" sz="5400" b="1" cap="none" spc="0" dirty="0">
              <a:ln/>
              <a:solidFill>
                <a:schemeClr val="accent4"/>
              </a:solidFill>
              <a:effectLst/>
            </a:endParaRPr>
          </a:p>
        </p:txBody>
      </p:sp>
      <p:sp>
        <p:nvSpPr>
          <p:cNvPr id="8" name="Rectangle 7"/>
          <p:cNvSpPr/>
          <p:nvPr/>
        </p:nvSpPr>
        <p:spPr>
          <a:xfrm>
            <a:off x="10123640" y="3452713"/>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6</a:t>
            </a:r>
            <a:endParaRPr lang="en-US" sz="5400" b="1" cap="none" spc="0" dirty="0">
              <a:ln/>
              <a:solidFill>
                <a:schemeClr val="accent4"/>
              </a:solidFill>
              <a:effectLst/>
            </a:endParaRPr>
          </a:p>
        </p:txBody>
      </p:sp>
      <p:sp>
        <p:nvSpPr>
          <p:cNvPr id="9" name="Rectangle 8"/>
          <p:cNvSpPr/>
          <p:nvPr/>
        </p:nvSpPr>
        <p:spPr>
          <a:xfrm>
            <a:off x="10027920" y="438670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5</a:t>
            </a:r>
            <a:endParaRPr lang="en-US" sz="5400" b="1" cap="none" spc="0" dirty="0">
              <a:ln/>
              <a:solidFill>
                <a:schemeClr val="accent4"/>
              </a:solidFill>
              <a:effectLst/>
            </a:endParaRPr>
          </a:p>
        </p:txBody>
      </p:sp>
      <p:sp>
        <p:nvSpPr>
          <p:cNvPr id="10" name="Rectangle 9"/>
          <p:cNvSpPr/>
          <p:nvPr/>
        </p:nvSpPr>
        <p:spPr>
          <a:xfrm>
            <a:off x="386261" y="5075865"/>
            <a:ext cx="356540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4 + 7 + 6 + 5</a:t>
            </a:r>
            <a:endParaRPr lang="en-US" sz="5400" b="1" cap="none" spc="0" dirty="0">
              <a:ln/>
              <a:solidFill>
                <a:schemeClr val="accent4"/>
              </a:solidFill>
              <a:effectLst/>
            </a:endParaRPr>
          </a:p>
        </p:txBody>
      </p:sp>
      <p:sp>
        <p:nvSpPr>
          <p:cNvPr id="11" name="Rectangle 10"/>
          <p:cNvSpPr/>
          <p:nvPr/>
        </p:nvSpPr>
        <p:spPr>
          <a:xfrm>
            <a:off x="3967249" y="5075865"/>
            <a:ext cx="1388522"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 22</a:t>
            </a:r>
            <a:endParaRPr lang="en-US" sz="5400" b="1" cap="none" spc="0" dirty="0">
              <a:ln/>
              <a:solidFill>
                <a:schemeClr val="accent4"/>
              </a:solidFill>
              <a:effectLst/>
            </a:endParaRPr>
          </a:p>
        </p:txBody>
      </p:sp>
      <p:sp>
        <p:nvSpPr>
          <p:cNvPr id="12" name="TextBox 11"/>
          <p:cNvSpPr txBox="1"/>
          <p:nvPr/>
        </p:nvSpPr>
        <p:spPr>
          <a:xfrm>
            <a:off x="130629" y="5977619"/>
            <a:ext cx="5316582" cy="584775"/>
          </a:xfrm>
          <a:prstGeom prst="rect">
            <a:avLst/>
          </a:prstGeom>
          <a:noFill/>
        </p:spPr>
        <p:txBody>
          <a:bodyPr wrap="square" rtlCol="0">
            <a:spAutoFit/>
          </a:bodyPr>
          <a:lstStyle/>
          <a:p>
            <a:pPr algn="ctr"/>
            <a:r>
              <a:rPr lang="en-US" sz="3200" dirty="0" smtClean="0">
                <a:solidFill>
                  <a:schemeClr val="accent6">
                    <a:lumMod val="75000"/>
                  </a:schemeClr>
                </a:solidFill>
              </a:rPr>
              <a:t>Sharon read 22 books in all.</a:t>
            </a:r>
            <a:endParaRPr lang="en-US" sz="3200" dirty="0">
              <a:solidFill>
                <a:schemeClr val="accent6">
                  <a:lumMod val="75000"/>
                </a:schemeClr>
              </a:solidFill>
            </a:endParaRPr>
          </a:p>
        </p:txBody>
      </p:sp>
    </p:spTree>
    <p:extLst>
      <p:ext uri="{BB962C8B-B14F-4D97-AF65-F5344CB8AC3E}">
        <p14:creationId xmlns:p14="http://schemas.microsoft.com/office/powerpoint/2010/main" val="3902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dirty="0" smtClean="0">
                <a:solidFill>
                  <a:srgbClr val="7030A0"/>
                </a:solidFill>
              </a:rPr>
              <a:t>How many in all?</a:t>
            </a:r>
            <a:endParaRPr lang="en-US" dirty="0">
              <a:solidFill>
                <a:srgbClr val="7030A0"/>
              </a:solidFill>
            </a:endParaRPr>
          </a:p>
        </p:txBody>
      </p:sp>
      <p:sp>
        <p:nvSpPr>
          <p:cNvPr id="5" name="TextBox 4"/>
          <p:cNvSpPr txBox="1"/>
          <p:nvPr/>
        </p:nvSpPr>
        <p:spPr>
          <a:xfrm>
            <a:off x="339293" y="1439322"/>
            <a:ext cx="4937760" cy="3416320"/>
          </a:xfrm>
          <a:prstGeom prst="rect">
            <a:avLst/>
          </a:prstGeom>
          <a:noFill/>
        </p:spPr>
        <p:txBody>
          <a:bodyPr wrap="square" rtlCol="0">
            <a:spAutoFit/>
          </a:bodyPr>
          <a:lstStyle/>
          <a:p>
            <a:pPr algn="ctr"/>
            <a:r>
              <a:rPr lang="en-US" sz="5400" dirty="0" smtClean="0">
                <a:latin typeface="+mj-lt"/>
              </a:rPr>
              <a:t>How many 3</a:t>
            </a:r>
            <a:r>
              <a:rPr lang="en-US" sz="5400" baseline="30000" dirty="0" smtClean="0">
                <a:latin typeface="+mj-lt"/>
              </a:rPr>
              <a:t>rd</a:t>
            </a:r>
            <a:r>
              <a:rPr lang="en-US" sz="5400" dirty="0" smtClean="0">
                <a:latin typeface="+mj-lt"/>
              </a:rPr>
              <a:t> Graders are at Highland Elementary?</a:t>
            </a:r>
            <a:endParaRPr lang="en-US" sz="5400" dirty="0">
              <a:latin typeface="+mj-lt"/>
            </a:endParaRPr>
          </a:p>
        </p:txBody>
      </p:sp>
      <p:pic>
        <p:nvPicPr>
          <p:cNvPr id="6" name="Picture 5"/>
          <p:cNvPicPr>
            <a:picLocks noChangeAspect="1"/>
          </p:cNvPicPr>
          <p:nvPr/>
        </p:nvPicPr>
        <p:blipFill>
          <a:blip r:embed="rId2"/>
          <a:stretch>
            <a:fillRect/>
          </a:stretch>
        </p:blipFill>
        <p:spPr>
          <a:xfrm>
            <a:off x="5257800" y="888273"/>
            <a:ext cx="6799712" cy="5251270"/>
          </a:xfrm>
          <a:prstGeom prst="rect">
            <a:avLst/>
          </a:prstGeom>
        </p:spPr>
      </p:pic>
      <p:sp>
        <p:nvSpPr>
          <p:cNvPr id="7" name="Rectangle 6"/>
          <p:cNvSpPr/>
          <p:nvPr/>
        </p:nvSpPr>
        <p:spPr>
          <a:xfrm>
            <a:off x="10480082" y="1536953"/>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35</a:t>
            </a:r>
            <a:endParaRPr lang="en-US" sz="5400" b="1" cap="none" spc="0" dirty="0">
              <a:ln/>
              <a:solidFill>
                <a:schemeClr val="accent1">
                  <a:lumMod val="75000"/>
                </a:schemeClr>
              </a:solidFill>
              <a:effectLst/>
            </a:endParaRPr>
          </a:p>
        </p:txBody>
      </p:sp>
      <p:sp>
        <p:nvSpPr>
          <p:cNvPr id="8" name="Rectangle 7"/>
          <p:cNvSpPr/>
          <p:nvPr/>
        </p:nvSpPr>
        <p:spPr>
          <a:xfrm>
            <a:off x="9091065" y="2427460"/>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20</a:t>
            </a:r>
            <a:endParaRPr lang="en-US" sz="5400" b="1" cap="none" spc="0" dirty="0">
              <a:ln/>
              <a:solidFill>
                <a:schemeClr val="accent1">
                  <a:lumMod val="75000"/>
                </a:schemeClr>
              </a:solidFill>
              <a:effectLst/>
            </a:endParaRPr>
          </a:p>
        </p:txBody>
      </p:sp>
      <p:sp>
        <p:nvSpPr>
          <p:cNvPr id="9" name="Rectangle 8"/>
          <p:cNvSpPr/>
          <p:nvPr/>
        </p:nvSpPr>
        <p:spPr>
          <a:xfrm>
            <a:off x="9617250" y="3245113"/>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25</a:t>
            </a:r>
            <a:endParaRPr lang="en-US" sz="5400" b="1" cap="none" spc="0" dirty="0">
              <a:ln/>
              <a:solidFill>
                <a:schemeClr val="accent1">
                  <a:lumMod val="75000"/>
                </a:schemeClr>
              </a:solidFill>
              <a:effectLst/>
            </a:endParaRPr>
          </a:p>
        </p:txBody>
      </p:sp>
      <p:sp>
        <p:nvSpPr>
          <p:cNvPr id="10" name="Rectangle 9"/>
          <p:cNvSpPr/>
          <p:nvPr/>
        </p:nvSpPr>
        <p:spPr>
          <a:xfrm>
            <a:off x="8054745" y="4181505"/>
            <a:ext cx="88678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1">
                    <a:lumMod val="75000"/>
                  </a:schemeClr>
                </a:solidFill>
                <a:effectLst/>
              </a:rPr>
              <a:t>10</a:t>
            </a:r>
            <a:endParaRPr lang="en-US" sz="5400" b="1" cap="none" spc="0" dirty="0">
              <a:ln/>
              <a:solidFill>
                <a:schemeClr val="accent1">
                  <a:lumMod val="75000"/>
                </a:schemeClr>
              </a:solidFill>
              <a:effectLst/>
            </a:endParaRPr>
          </a:p>
        </p:txBody>
      </p:sp>
      <p:sp>
        <p:nvSpPr>
          <p:cNvPr id="11" name="Rectangle 10"/>
          <p:cNvSpPr/>
          <p:nvPr/>
        </p:nvSpPr>
        <p:spPr>
          <a:xfrm>
            <a:off x="320040" y="5218966"/>
            <a:ext cx="3719288"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smtClean="0">
                <a:ln/>
                <a:solidFill>
                  <a:schemeClr val="accent1">
                    <a:lumMod val="75000"/>
                  </a:schemeClr>
                </a:solidFill>
                <a:effectLst/>
              </a:rPr>
              <a:t>35 + 20 + 25 + 10</a:t>
            </a:r>
            <a:endParaRPr lang="en-US" sz="4000" b="1" cap="none" spc="0" dirty="0">
              <a:ln/>
              <a:solidFill>
                <a:schemeClr val="accent1">
                  <a:lumMod val="75000"/>
                </a:schemeClr>
              </a:solidFill>
              <a:effectLst/>
            </a:endParaRPr>
          </a:p>
        </p:txBody>
      </p:sp>
      <p:sp>
        <p:nvSpPr>
          <p:cNvPr id="12" name="Rectangle 11"/>
          <p:cNvSpPr/>
          <p:nvPr/>
        </p:nvSpPr>
        <p:spPr>
          <a:xfrm>
            <a:off x="4143377" y="5157411"/>
            <a:ext cx="1164101"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smtClean="0">
                <a:ln/>
                <a:solidFill>
                  <a:schemeClr val="accent1">
                    <a:lumMod val="75000"/>
                  </a:schemeClr>
                </a:solidFill>
                <a:effectLst/>
              </a:rPr>
              <a:t>= 90</a:t>
            </a:r>
            <a:endParaRPr lang="en-US" sz="4400" b="1" cap="none" spc="0" dirty="0">
              <a:ln/>
              <a:solidFill>
                <a:schemeClr val="accent1">
                  <a:lumMod val="75000"/>
                </a:schemeClr>
              </a:solidFill>
              <a:effectLst/>
            </a:endParaRPr>
          </a:p>
        </p:txBody>
      </p:sp>
      <p:sp>
        <p:nvSpPr>
          <p:cNvPr id="13" name="TextBox 12"/>
          <p:cNvSpPr txBox="1"/>
          <p:nvPr/>
        </p:nvSpPr>
        <p:spPr>
          <a:xfrm>
            <a:off x="222069" y="5884060"/>
            <a:ext cx="5316582" cy="830997"/>
          </a:xfrm>
          <a:prstGeom prst="rect">
            <a:avLst/>
          </a:prstGeom>
          <a:noFill/>
        </p:spPr>
        <p:txBody>
          <a:bodyPr wrap="square" rtlCol="0">
            <a:spAutoFit/>
          </a:bodyPr>
          <a:lstStyle/>
          <a:p>
            <a:pPr algn="ctr"/>
            <a:r>
              <a:rPr lang="en-US" sz="2400" dirty="0" smtClean="0">
                <a:solidFill>
                  <a:schemeClr val="accent6">
                    <a:lumMod val="75000"/>
                  </a:schemeClr>
                </a:solidFill>
              </a:rPr>
              <a:t>There are 90 3</a:t>
            </a:r>
            <a:r>
              <a:rPr lang="en-US" sz="2400" baseline="30000" dirty="0" smtClean="0">
                <a:solidFill>
                  <a:schemeClr val="accent6">
                    <a:lumMod val="75000"/>
                  </a:schemeClr>
                </a:solidFill>
              </a:rPr>
              <a:t>rd</a:t>
            </a:r>
            <a:r>
              <a:rPr lang="en-US" sz="2400" dirty="0" smtClean="0">
                <a:solidFill>
                  <a:schemeClr val="accent6">
                    <a:lumMod val="75000"/>
                  </a:schemeClr>
                </a:solidFill>
              </a:rPr>
              <a:t> graders at Highland Elementary.</a:t>
            </a:r>
            <a:endParaRPr lang="en-US" sz="2400" dirty="0">
              <a:solidFill>
                <a:schemeClr val="accent6">
                  <a:lumMod val="75000"/>
                </a:schemeClr>
              </a:solidFill>
            </a:endParaRPr>
          </a:p>
        </p:txBody>
      </p:sp>
    </p:spTree>
    <p:extLst>
      <p:ext uri="{BB962C8B-B14F-4D97-AF65-F5344CB8AC3E}">
        <p14:creationId xmlns:p14="http://schemas.microsoft.com/office/powerpoint/2010/main" val="267210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dirty="0" smtClean="0">
                <a:solidFill>
                  <a:srgbClr val="7030A0"/>
                </a:solidFill>
              </a:rPr>
              <a:t>How many in all?</a:t>
            </a:r>
            <a:endParaRPr lang="en-US" dirty="0">
              <a:solidFill>
                <a:srgbClr val="7030A0"/>
              </a:solidFill>
            </a:endParaRPr>
          </a:p>
        </p:txBody>
      </p:sp>
      <p:sp>
        <p:nvSpPr>
          <p:cNvPr id="5" name="TextBox 4"/>
          <p:cNvSpPr txBox="1"/>
          <p:nvPr/>
        </p:nvSpPr>
        <p:spPr>
          <a:xfrm>
            <a:off x="222069" y="1227909"/>
            <a:ext cx="4565470" cy="3416320"/>
          </a:xfrm>
          <a:prstGeom prst="rect">
            <a:avLst/>
          </a:prstGeom>
          <a:noFill/>
        </p:spPr>
        <p:txBody>
          <a:bodyPr wrap="square" rtlCol="0">
            <a:spAutoFit/>
          </a:bodyPr>
          <a:lstStyle/>
          <a:p>
            <a:pPr algn="ctr"/>
            <a:r>
              <a:rPr lang="en-US" sz="5400" dirty="0" smtClean="0">
                <a:latin typeface="+mj-lt"/>
              </a:rPr>
              <a:t>How many students participated in the survey?</a:t>
            </a:r>
            <a:endParaRPr lang="en-US" sz="5400" dirty="0">
              <a:latin typeface="+mj-lt"/>
            </a:endParaRPr>
          </a:p>
        </p:txBody>
      </p:sp>
      <p:pic>
        <p:nvPicPr>
          <p:cNvPr id="3" name="Picture 2"/>
          <p:cNvPicPr>
            <a:picLocks noChangeAspect="1"/>
          </p:cNvPicPr>
          <p:nvPr/>
        </p:nvPicPr>
        <p:blipFill>
          <a:blip r:embed="rId2"/>
          <a:stretch>
            <a:fillRect/>
          </a:stretch>
        </p:blipFill>
        <p:spPr>
          <a:xfrm>
            <a:off x="5155059" y="1227909"/>
            <a:ext cx="6601512" cy="4841109"/>
          </a:xfrm>
          <a:prstGeom prst="rect">
            <a:avLst/>
          </a:prstGeom>
        </p:spPr>
      </p:pic>
      <p:sp>
        <p:nvSpPr>
          <p:cNvPr id="7" name="Rectangle 6"/>
          <p:cNvSpPr/>
          <p:nvPr/>
        </p:nvSpPr>
        <p:spPr>
          <a:xfrm>
            <a:off x="10687520" y="1785147"/>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6</a:t>
            </a:r>
            <a:endParaRPr lang="en-US" sz="5400" b="1" cap="none" spc="0" dirty="0">
              <a:ln/>
              <a:solidFill>
                <a:schemeClr val="accent4"/>
              </a:solidFill>
              <a:effectLst/>
            </a:endParaRPr>
          </a:p>
        </p:txBody>
      </p:sp>
      <p:sp>
        <p:nvSpPr>
          <p:cNvPr id="8" name="Rectangle 7"/>
          <p:cNvSpPr/>
          <p:nvPr/>
        </p:nvSpPr>
        <p:spPr>
          <a:xfrm>
            <a:off x="9471557" y="2493175"/>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4</a:t>
            </a:r>
            <a:endParaRPr lang="en-US" sz="5400" b="1" cap="none" spc="0" dirty="0">
              <a:ln/>
              <a:solidFill>
                <a:schemeClr val="accent4"/>
              </a:solidFill>
              <a:effectLst/>
            </a:endParaRPr>
          </a:p>
        </p:txBody>
      </p:sp>
      <p:sp>
        <p:nvSpPr>
          <p:cNvPr id="9" name="Rectangle 8"/>
          <p:cNvSpPr/>
          <p:nvPr/>
        </p:nvSpPr>
        <p:spPr>
          <a:xfrm>
            <a:off x="9471557" y="338039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4</a:t>
            </a:r>
            <a:endParaRPr lang="en-US" sz="5400" b="1" cap="none" spc="0" dirty="0">
              <a:ln/>
              <a:solidFill>
                <a:schemeClr val="accent4"/>
              </a:solidFill>
              <a:effectLst/>
            </a:endParaRPr>
          </a:p>
        </p:txBody>
      </p:sp>
      <p:sp>
        <p:nvSpPr>
          <p:cNvPr id="10" name="Rectangle 9"/>
          <p:cNvSpPr/>
          <p:nvPr/>
        </p:nvSpPr>
        <p:spPr>
          <a:xfrm>
            <a:off x="8257992" y="430372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2</a:t>
            </a:r>
            <a:endParaRPr lang="en-US" sz="5400" b="1" cap="none" spc="0" dirty="0">
              <a:ln/>
              <a:solidFill>
                <a:schemeClr val="accent4"/>
              </a:solidFill>
              <a:effectLst/>
            </a:endParaRPr>
          </a:p>
        </p:txBody>
      </p:sp>
      <p:sp>
        <p:nvSpPr>
          <p:cNvPr id="11" name="Rectangle 10"/>
          <p:cNvSpPr/>
          <p:nvPr/>
        </p:nvSpPr>
        <p:spPr>
          <a:xfrm>
            <a:off x="137160" y="5075865"/>
            <a:ext cx="356540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6 + 4 + 4 + 2</a:t>
            </a:r>
            <a:endParaRPr lang="en-US" sz="5400" b="1" cap="none" spc="0" dirty="0">
              <a:ln/>
              <a:solidFill>
                <a:schemeClr val="accent4"/>
              </a:solidFill>
              <a:effectLst/>
            </a:endParaRPr>
          </a:p>
        </p:txBody>
      </p:sp>
      <p:sp>
        <p:nvSpPr>
          <p:cNvPr id="12" name="Rectangle 11"/>
          <p:cNvSpPr/>
          <p:nvPr/>
        </p:nvSpPr>
        <p:spPr>
          <a:xfrm>
            <a:off x="3637246" y="5070279"/>
            <a:ext cx="1388522"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 16</a:t>
            </a:r>
            <a:endParaRPr lang="en-US" sz="5400" b="1" cap="none" spc="0" dirty="0">
              <a:ln/>
              <a:solidFill>
                <a:schemeClr val="accent4"/>
              </a:solidFill>
              <a:effectLst/>
            </a:endParaRPr>
          </a:p>
        </p:txBody>
      </p:sp>
      <p:sp>
        <p:nvSpPr>
          <p:cNvPr id="13" name="TextBox 12"/>
          <p:cNvSpPr txBox="1"/>
          <p:nvPr/>
        </p:nvSpPr>
        <p:spPr>
          <a:xfrm>
            <a:off x="222069" y="6069018"/>
            <a:ext cx="5316582" cy="461665"/>
          </a:xfrm>
          <a:prstGeom prst="rect">
            <a:avLst/>
          </a:prstGeom>
          <a:noFill/>
        </p:spPr>
        <p:txBody>
          <a:bodyPr wrap="square" rtlCol="0">
            <a:spAutoFit/>
          </a:bodyPr>
          <a:lstStyle/>
          <a:p>
            <a:pPr algn="ctr"/>
            <a:r>
              <a:rPr lang="en-US" sz="2400" dirty="0" smtClean="0">
                <a:solidFill>
                  <a:schemeClr val="accent6">
                    <a:lumMod val="75000"/>
                  </a:schemeClr>
                </a:solidFill>
              </a:rPr>
              <a:t>16 students participated in the survey.</a:t>
            </a:r>
            <a:endParaRPr lang="en-US" sz="2400" dirty="0">
              <a:solidFill>
                <a:schemeClr val="accent6">
                  <a:lumMod val="75000"/>
                </a:schemeClr>
              </a:solidFill>
            </a:endParaRPr>
          </a:p>
        </p:txBody>
      </p:sp>
    </p:spTree>
    <p:extLst>
      <p:ext uri="{BB962C8B-B14F-4D97-AF65-F5344CB8AC3E}">
        <p14:creationId xmlns:p14="http://schemas.microsoft.com/office/powerpoint/2010/main" val="13534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629" y="1708059"/>
            <a:ext cx="7469777" cy="4351338"/>
          </a:xfrm>
        </p:spPr>
        <p:txBody>
          <a:bodyPr/>
          <a:lstStyle/>
          <a:p>
            <a:pPr marL="0" indent="0" algn="ctr">
              <a:buNone/>
            </a:pPr>
            <a:r>
              <a:rPr lang="en-US" sz="3600" dirty="0" smtClean="0">
                <a:latin typeface="+mj-lt"/>
              </a:rPr>
              <a:t>How many more…</a:t>
            </a:r>
          </a:p>
          <a:p>
            <a:pPr marL="0" indent="0" algn="ctr">
              <a:buNone/>
            </a:pPr>
            <a:r>
              <a:rPr lang="en-US" dirty="0" smtClean="0">
                <a:latin typeface="+mj-lt"/>
              </a:rPr>
              <a:t>or</a:t>
            </a:r>
          </a:p>
          <a:p>
            <a:pPr marL="0" indent="0" algn="ctr">
              <a:buNone/>
            </a:pPr>
            <a:r>
              <a:rPr lang="en-US" sz="3600" dirty="0" smtClean="0">
                <a:latin typeface="+mj-lt"/>
              </a:rPr>
              <a:t>How many less…</a:t>
            </a:r>
          </a:p>
          <a:p>
            <a:pPr marL="0" indent="0" algn="ctr">
              <a:buNone/>
            </a:pPr>
            <a:r>
              <a:rPr lang="en-US" dirty="0" smtClean="0">
                <a:latin typeface="+mj-lt"/>
              </a:rPr>
              <a:t>or </a:t>
            </a:r>
          </a:p>
          <a:p>
            <a:pPr marL="0" indent="0" algn="ctr">
              <a:buNone/>
            </a:pPr>
            <a:r>
              <a:rPr lang="en-US" sz="3600" dirty="0" smtClean="0">
                <a:latin typeface="+mj-lt"/>
              </a:rPr>
              <a:t>How many fewer…</a:t>
            </a:r>
          </a:p>
          <a:p>
            <a:pPr marL="0" indent="0" algn="ctr">
              <a:buNone/>
            </a:pPr>
            <a:endParaRPr lang="en-US" dirty="0">
              <a:latin typeface="+mj-lt"/>
            </a:endParaRPr>
          </a:p>
          <a:p>
            <a:pPr marL="0" indent="0" algn="ctr">
              <a:buNone/>
            </a:pPr>
            <a:r>
              <a:rPr lang="en-US" sz="4800" dirty="0" smtClean="0">
                <a:latin typeface="+mj-lt"/>
              </a:rPr>
              <a:t>are </a:t>
            </a:r>
            <a:r>
              <a:rPr lang="en-US" sz="4800" dirty="0" smtClean="0">
                <a:solidFill>
                  <a:srgbClr val="00B050"/>
                </a:solidFill>
                <a:latin typeface="+mj-lt"/>
              </a:rPr>
              <a:t>COMPARISON </a:t>
            </a:r>
            <a:r>
              <a:rPr lang="en-US" sz="4800" dirty="0" smtClean="0">
                <a:latin typeface="+mj-lt"/>
              </a:rPr>
              <a:t>questions</a:t>
            </a:r>
            <a:endParaRPr lang="en-US" sz="4800" dirty="0">
              <a:latin typeface="+mj-lt"/>
            </a:endParaRPr>
          </a:p>
        </p:txBody>
      </p:sp>
      <p:sp>
        <p:nvSpPr>
          <p:cNvPr id="4"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sz="4000" dirty="0" smtClean="0">
                <a:solidFill>
                  <a:srgbClr val="7030A0"/>
                </a:solidFill>
              </a:rPr>
              <a:t>How many more or less?</a:t>
            </a:r>
            <a:endParaRPr lang="en-US" sz="4000" dirty="0">
              <a:solidFill>
                <a:srgbClr val="7030A0"/>
              </a:solidFill>
            </a:endParaRPr>
          </a:p>
        </p:txBody>
      </p:sp>
      <p:sp>
        <p:nvSpPr>
          <p:cNvPr id="5" name="TextBox 4"/>
          <p:cNvSpPr txBox="1"/>
          <p:nvPr/>
        </p:nvSpPr>
        <p:spPr>
          <a:xfrm>
            <a:off x="7981406" y="1227909"/>
            <a:ext cx="3762103" cy="3908762"/>
          </a:xfrm>
          <a:prstGeom prst="rect">
            <a:avLst/>
          </a:prstGeom>
          <a:solidFill>
            <a:srgbClr val="FFC000"/>
          </a:solidFill>
          <a:ln w="38100">
            <a:solidFill>
              <a:srgbClr val="FF0000"/>
            </a:solidFill>
          </a:ln>
        </p:spPr>
        <p:txBody>
          <a:bodyPr wrap="square" rtlCol="0">
            <a:spAutoFit/>
          </a:bodyPr>
          <a:lstStyle/>
          <a:p>
            <a:pPr algn="ctr"/>
            <a:r>
              <a:rPr lang="en-US" sz="4000" dirty="0" smtClean="0">
                <a:latin typeface="+mj-lt"/>
              </a:rPr>
              <a:t>When you compare data, you find the </a:t>
            </a:r>
            <a:r>
              <a:rPr lang="en-US" sz="4800" b="1" dirty="0" smtClean="0">
                <a:solidFill>
                  <a:srgbClr val="C00000"/>
                </a:solidFill>
                <a:latin typeface="+mj-lt"/>
              </a:rPr>
              <a:t>difference </a:t>
            </a:r>
            <a:r>
              <a:rPr lang="en-US" sz="4000" dirty="0" smtClean="0">
                <a:latin typeface="+mj-lt"/>
              </a:rPr>
              <a:t>between the data.</a:t>
            </a:r>
            <a:endParaRPr lang="en-US" sz="4000" dirty="0">
              <a:latin typeface="+mj-lt"/>
            </a:endParaRPr>
          </a:p>
        </p:txBody>
      </p:sp>
    </p:spTree>
    <p:extLst>
      <p:ext uri="{BB962C8B-B14F-4D97-AF65-F5344CB8AC3E}">
        <p14:creationId xmlns:p14="http://schemas.microsoft.com/office/powerpoint/2010/main" val="29874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6"/>
            <a:ext cx="11144794" cy="1018903"/>
          </a:xfrm>
        </p:spPr>
        <p:txBody>
          <a:bodyPr>
            <a:normAutofit/>
          </a:bodyPr>
          <a:lstStyle/>
          <a:p>
            <a:r>
              <a:rPr lang="en-US" sz="2000" dirty="0" smtClean="0"/>
              <a:t>Questions to consider…</a:t>
            </a:r>
            <a:br>
              <a:rPr lang="en-US" sz="2000" dirty="0" smtClean="0"/>
            </a:br>
            <a:r>
              <a:rPr lang="en-US" sz="4000" dirty="0" smtClean="0">
                <a:solidFill>
                  <a:srgbClr val="7030A0"/>
                </a:solidFill>
              </a:rPr>
              <a:t>How many more or less?</a:t>
            </a:r>
            <a:endParaRPr lang="en-US" sz="4000" dirty="0">
              <a:solidFill>
                <a:srgbClr val="7030A0"/>
              </a:solidFill>
            </a:endParaRPr>
          </a:p>
        </p:txBody>
      </p:sp>
      <p:pic>
        <p:nvPicPr>
          <p:cNvPr id="4" name="Picture 3"/>
          <p:cNvPicPr>
            <a:picLocks noChangeAspect="1"/>
          </p:cNvPicPr>
          <p:nvPr/>
        </p:nvPicPr>
        <p:blipFill>
          <a:blip r:embed="rId2"/>
          <a:stretch>
            <a:fillRect/>
          </a:stretch>
        </p:blipFill>
        <p:spPr>
          <a:xfrm>
            <a:off x="5355771" y="509451"/>
            <a:ext cx="6611983" cy="5865210"/>
          </a:xfrm>
          <a:prstGeom prst="rect">
            <a:avLst/>
          </a:prstGeom>
        </p:spPr>
      </p:pic>
      <p:sp>
        <p:nvSpPr>
          <p:cNvPr id="5" name="TextBox 4"/>
          <p:cNvSpPr txBox="1"/>
          <p:nvPr/>
        </p:nvSpPr>
        <p:spPr>
          <a:xfrm>
            <a:off x="266755" y="1227909"/>
            <a:ext cx="4937760" cy="2800767"/>
          </a:xfrm>
          <a:prstGeom prst="rect">
            <a:avLst/>
          </a:prstGeom>
          <a:noFill/>
        </p:spPr>
        <p:txBody>
          <a:bodyPr wrap="square" rtlCol="0">
            <a:spAutoFit/>
          </a:bodyPr>
          <a:lstStyle/>
          <a:p>
            <a:pPr algn="ctr"/>
            <a:r>
              <a:rPr lang="en-US" sz="4400" dirty="0" smtClean="0">
                <a:latin typeface="+mj-lt"/>
              </a:rPr>
              <a:t>How many fewer books did Sharon read in August than June?</a:t>
            </a:r>
            <a:endParaRPr lang="en-US" sz="4400" dirty="0">
              <a:latin typeface="+mj-lt"/>
            </a:endParaRPr>
          </a:p>
        </p:txBody>
      </p:sp>
      <p:sp>
        <p:nvSpPr>
          <p:cNvPr id="7" name="Rectangle 6"/>
          <p:cNvSpPr/>
          <p:nvPr/>
        </p:nvSpPr>
        <p:spPr>
          <a:xfrm>
            <a:off x="10596044" y="2518726"/>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7</a:t>
            </a:r>
            <a:endParaRPr lang="en-US" sz="5400" b="1" cap="none" spc="0" dirty="0">
              <a:ln/>
              <a:solidFill>
                <a:schemeClr val="accent4"/>
              </a:solidFill>
              <a:effectLst/>
            </a:endParaRPr>
          </a:p>
        </p:txBody>
      </p:sp>
      <p:sp>
        <p:nvSpPr>
          <p:cNvPr id="9" name="Rectangle 8"/>
          <p:cNvSpPr/>
          <p:nvPr/>
        </p:nvSpPr>
        <p:spPr>
          <a:xfrm>
            <a:off x="10027920" y="4386700"/>
            <a:ext cx="5357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5</a:t>
            </a:r>
            <a:endParaRPr lang="en-US" sz="5400" b="1" cap="none" spc="0" dirty="0">
              <a:ln/>
              <a:solidFill>
                <a:schemeClr val="accent4"/>
              </a:solidFill>
              <a:effectLst/>
            </a:endParaRPr>
          </a:p>
        </p:txBody>
      </p:sp>
      <p:sp>
        <p:nvSpPr>
          <p:cNvPr id="10" name="Rectangle 9"/>
          <p:cNvSpPr/>
          <p:nvPr/>
        </p:nvSpPr>
        <p:spPr>
          <a:xfrm>
            <a:off x="1177650" y="4028676"/>
            <a:ext cx="170271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7 – 5 </a:t>
            </a:r>
            <a:endParaRPr lang="en-US" sz="5400" b="1" cap="none" spc="0" dirty="0">
              <a:ln/>
              <a:solidFill>
                <a:schemeClr val="accent4"/>
              </a:solidFill>
              <a:effectLst/>
            </a:endParaRPr>
          </a:p>
        </p:txBody>
      </p:sp>
      <p:sp>
        <p:nvSpPr>
          <p:cNvPr id="11" name="Rectangle 10"/>
          <p:cNvSpPr/>
          <p:nvPr/>
        </p:nvSpPr>
        <p:spPr>
          <a:xfrm>
            <a:off x="2753792" y="4028676"/>
            <a:ext cx="103746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 2</a:t>
            </a:r>
            <a:endParaRPr lang="en-US" sz="5400" b="1" cap="none" spc="0" dirty="0">
              <a:ln/>
              <a:solidFill>
                <a:schemeClr val="accent4"/>
              </a:solidFill>
              <a:effectLst/>
            </a:endParaRPr>
          </a:p>
        </p:txBody>
      </p:sp>
      <p:sp>
        <p:nvSpPr>
          <p:cNvPr id="12" name="TextBox 11"/>
          <p:cNvSpPr txBox="1"/>
          <p:nvPr/>
        </p:nvSpPr>
        <p:spPr>
          <a:xfrm>
            <a:off x="222069" y="5689746"/>
            <a:ext cx="5316582" cy="1077218"/>
          </a:xfrm>
          <a:prstGeom prst="rect">
            <a:avLst/>
          </a:prstGeom>
          <a:noFill/>
        </p:spPr>
        <p:txBody>
          <a:bodyPr wrap="square" rtlCol="0">
            <a:spAutoFit/>
          </a:bodyPr>
          <a:lstStyle/>
          <a:p>
            <a:pPr algn="ctr"/>
            <a:r>
              <a:rPr lang="en-US" sz="3200" dirty="0" smtClean="0">
                <a:solidFill>
                  <a:schemeClr val="accent6">
                    <a:lumMod val="75000"/>
                  </a:schemeClr>
                </a:solidFill>
              </a:rPr>
              <a:t>Sharon read 2 fewer books in August than in June.</a:t>
            </a:r>
            <a:endParaRPr lang="en-US" sz="3200" dirty="0">
              <a:solidFill>
                <a:schemeClr val="accent6">
                  <a:lumMod val="75000"/>
                </a:schemeClr>
              </a:solidFill>
            </a:endParaRPr>
          </a:p>
        </p:txBody>
      </p:sp>
      <p:sp>
        <p:nvSpPr>
          <p:cNvPr id="13" name="Rectangle 12"/>
          <p:cNvSpPr/>
          <p:nvPr/>
        </p:nvSpPr>
        <p:spPr>
          <a:xfrm>
            <a:off x="1177650" y="4813282"/>
            <a:ext cx="254909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rPr>
              <a:t>5 + _ = 7</a:t>
            </a:r>
            <a:endParaRPr lang="en-US" sz="5400" b="1" cap="none" spc="0" dirty="0">
              <a:ln/>
              <a:solidFill>
                <a:schemeClr val="accent4"/>
              </a:solidFill>
              <a:effectLst/>
            </a:endParaRPr>
          </a:p>
        </p:txBody>
      </p:sp>
    </p:spTree>
    <p:extLst>
      <p:ext uri="{BB962C8B-B14F-4D97-AF65-F5344CB8AC3E}">
        <p14:creationId xmlns:p14="http://schemas.microsoft.com/office/powerpoint/2010/main" val="55934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Solve Problems Using Data&amp;quot;&quot;/&gt;&lt;property id=&quot;20307&quot; value=&quot;257&quot;/&gt;&lt;/object&gt;&lt;object type=&quot;3&quot; unique_id=&quot;10005&quot;&gt;&lt;property id=&quot;20148&quot; value=&quot;5&quot;/&gt;&lt;property id=&quot;20300&quot; value=&quot;Slide 3 - &amp;quot;A table or graph has features that can help you interpret the graph.&amp;quot;&quot;/&gt;&lt;property id=&quot;20307&quot; value=&quot;258&quot;/&gt;&lt;/object&gt;&lt;object type=&quot;3&quot; unique_id=&quot;10006&quot;&gt;&lt;property id=&quot;20148&quot; value=&quot;5&quot;/&gt;&lt;property id=&quot;20300&quot; value=&quot;Slide 4 - &amp;quot;A table or graph has features that can help you interpret the graph.&amp;quot;&quot;/&gt;&lt;property id=&quot;20307&quot; value=&quot;259&quot;/&gt;&lt;/object&gt;&lt;object type=&quot;3&quot; unique_id=&quot;10077&quot;&gt;&lt;property id=&quot;20148&quot; value=&quot;5&quot;/&gt;&lt;property id=&quot;20300&quot; value=&quot;Slide 5 - &amp;quot;Questions to consider…&amp;#x0D;&amp;#x0A;How many in all?&amp;quot;&quot;/&gt;&lt;property id=&quot;20307&quot; value=&quot;260&quot;/&gt;&lt;/object&gt;&lt;object type=&quot;3&quot; unique_id=&quot;10078&quot;&gt;&lt;property id=&quot;20148&quot; value=&quot;5&quot;/&gt;&lt;property id=&quot;20300&quot; value=&quot;Slide 6 - &amp;quot;Questions to consider…&amp;#x0D;&amp;#x0A;How many in all?&amp;quot;&quot;/&gt;&lt;property id=&quot;20307&quot; value=&quot;261&quot;/&gt;&lt;/object&gt;&lt;object type=&quot;3&quot; unique_id=&quot;10079&quot;&gt;&lt;property id=&quot;20148&quot; value=&quot;5&quot;/&gt;&lt;property id=&quot;20300&quot; value=&quot;Slide 7 - &amp;quot;Questions to consider…&amp;#x0D;&amp;#x0A;How many in all?&amp;quot;&quot;/&gt;&lt;property id=&quot;20307&quot; value=&quot;262&quot;/&gt;&lt;/object&gt;&lt;object type=&quot;3&quot; unique_id=&quot;10080&quot;&gt;&lt;property id=&quot;20148&quot; value=&quot;5&quot;/&gt;&lt;property id=&quot;20300&quot; value=&quot;Slide 8 - &amp;quot;Questions to consider…&amp;#x0D;&amp;#x0A;How many more or less?&amp;quot;&quot;/&gt;&lt;property id=&quot;20307&quot; value=&quot;264&quot;/&gt;&lt;/object&gt;&lt;object type=&quot;3&quot; unique_id=&quot;10081&quot;&gt;&lt;property id=&quot;20148&quot; value=&quot;5&quot;/&gt;&lt;property id=&quot;20300&quot; value=&quot;Slide 9 - &amp;quot;Questions to consider…&amp;#x0D;&amp;#x0A;How many more or less?&amp;quot;&quot;/&gt;&lt;property id=&quot;20307&quot; value=&quot;263&quot;/&gt;&lt;/object&gt;&lt;object type=&quot;3&quot; unique_id=&quot;10082&quot;&gt;&lt;property id=&quot;20148&quot; value=&quot;5&quot;/&gt;&lt;property id=&quot;20300&quot; value=&quot;Slide 10 - &amp;quot;Questions to consider…&amp;#x0D;&amp;#x0A;How many more or less?&amp;quot;&quot;/&gt;&lt;property id=&quot;20307&quot; value=&quot;265&quot;/&gt;&lt;/object&gt;&lt;object type=&quot;3&quot; unique_id=&quot;10083&quot;&gt;&lt;property id=&quot;20148&quot; value=&quot;5&quot;/&gt;&lt;property id=&quot;20300&quot; value=&quot;Slide 11 - &amp;quot;Questions to consider…&amp;#x0D;&amp;#x0A;How many more or less?&amp;quot;&quot;/&gt;&lt;property id=&quot;20307&quot; value=&quot;266&quot;/&gt;&lt;/object&gt;&lt;object type=&quot;3&quot; unique_id=&quot;10204&quot;&gt;&lt;property id=&quot;20148&quot; value=&quot;5&quot;/&gt;&lt;property id=&quot;20300&quot; value=&quot;Slide 12 - &amp;quot;Other questions to consider…&amp;quot;&quot;/&gt;&lt;property id=&quot;20307&quot; value=&quot;267&quot;/&gt;&lt;/object&gt;&lt;object type=&quot;3&quot; unique_id=&quot;10205&quot;&gt;&lt;property id=&quot;20148&quot; value=&quot;5&quot;/&gt;&lt;property id=&quot;20300&quot; value=&quot;Slide 13 - &amp;quot;Questions to consider…&amp;#x0D;&amp;#x0A;What if…?&amp;quot;&quot;/&gt;&lt;property id=&quot;20307&quot; value=&quot;268&quot;/&gt;&lt;/object&gt;&lt;object type=&quot;3&quot; unique_id=&quot;10262&quot;&gt;&lt;property id=&quot;20148&quot; value=&quot;5&quot;/&gt;&lt;property id=&quot;20300&quot; value=&quot;Slide 14&quot;/&gt;&lt;property id=&quot;20307&quot; value=&quot;269&quot;/&gt;&lt;/object&gt;&lt;object type=&quot;3&quot; unique_id=&quot;10323&quot;&gt;&lt;property id=&quot;20148&quot; value=&quot;5&quot;/&gt;&lt;property id=&quot;20300&quot; value=&quot;Slide 15 - &amp;quot;Wrap-Up&amp;quot;&quot;/&gt;&lt;property id=&quot;20307&quot; value=&quot;270&quot;/&gt;&lt;/object&gt;&lt;object type=&quot;3&quot; unique_id=&quot;10466&quot;&gt;&lt;property id=&quot;20148&quot; value=&quot;5&quot;/&gt;&lt;property id=&quot;20300&quot; value=&quot;Slide 1 - &amp;quot;3rd Graders Favorite Cafeteria Foods&amp;quot;&quot;/&gt;&lt;property id=&quot;20307&quot; value=&quot;27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590</Words>
  <Application>Microsoft Office PowerPoint</Application>
  <PresentationFormat>Widescreen</PresentationFormat>
  <Paragraphs>123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Britannic Bold</vt:lpstr>
      <vt:lpstr>Calibri</vt:lpstr>
      <vt:lpstr>Calibri Light</vt:lpstr>
      <vt:lpstr>Office Theme</vt:lpstr>
      <vt:lpstr>3rd Graders Favorite Cafeteria Foods</vt:lpstr>
      <vt:lpstr>Solve Problems Using Data</vt:lpstr>
      <vt:lpstr>A table or graph has features that can help you interpret the graph.</vt:lpstr>
      <vt:lpstr>A table or graph has features that can help you interpret the graph.</vt:lpstr>
      <vt:lpstr>Questions to consider… How many in all?</vt:lpstr>
      <vt:lpstr>Questions to consider… How many in all?</vt:lpstr>
      <vt:lpstr>Questions to consider… How many in all?</vt:lpstr>
      <vt:lpstr>Questions to consider… How many more or less?</vt:lpstr>
      <vt:lpstr>Questions to consider… How many more or less?</vt:lpstr>
      <vt:lpstr>Questions to consider… How many more or less?</vt:lpstr>
      <vt:lpstr>Questions to consider… How many more or less?</vt:lpstr>
      <vt:lpstr>Other questions to consider…</vt:lpstr>
      <vt:lpstr>Questions to consider… What if…?</vt:lpstr>
      <vt:lpstr>PowerPoint Presentation</vt:lpstr>
      <vt:lpstr>Wrap-Up</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Solve Problems Using Data</dc:title>
  <dc:creator>Loryn Lenartowicz</dc:creator>
  <cp:lastModifiedBy>Loryn Lenartowicz</cp:lastModifiedBy>
  <cp:revision>21</cp:revision>
  <dcterms:created xsi:type="dcterms:W3CDTF">2015-07-16T11:49:52Z</dcterms:created>
  <dcterms:modified xsi:type="dcterms:W3CDTF">2015-08-03T20:18:51Z</dcterms:modified>
</cp:coreProperties>
</file>