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1" d="100"/>
          <a:sy n="61" d="100"/>
        </p:scale>
        <p:origin x="42" y="11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A4F0BB-7213-48DF-8942-60C45E7500D9}"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CCFCB-7644-4F34-80ED-0F49B5C2D0C9}" type="slidenum">
              <a:rPr lang="en-US" smtClean="0"/>
              <a:t>‹#›</a:t>
            </a:fld>
            <a:endParaRPr lang="en-US"/>
          </a:p>
        </p:txBody>
      </p:sp>
    </p:spTree>
    <p:extLst>
      <p:ext uri="{BB962C8B-B14F-4D97-AF65-F5344CB8AC3E}">
        <p14:creationId xmlns:p14="http://schemas.microsoft.com/office/powerpoint/2010/main" val="2888953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4F0BB-7213-48DF-8942-60C45E7500D9}"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CCFCB-7644-4F34-80ED-0F49B5C2D0C9}" type="slidenum">
              <a:rPr lang="en-US" smtClean="0"/>
              <a:t>‹#›</a:t>
            </a:fld>
            <a:endParaRPr lang="en-US"/>
          </a:p>
        </p:txBody>
      </p:sp>
    </p:spTree>
    <p:extLst>
      <p:ext uri="{BB962C8B-B14F-4D97-AF65-F5344CB8AC3E}">
        <p14:creationId xmlns:p14="http://schemas.microsoft.com/office/powerpoint/2010/main" val="2268224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4F0BB-7213-48DF-8942-60C45E7500D9}"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CCFCB-7644-4F34-80ED-0F49B5C2D0C9}" type="slidenum">
              <a:rPr lang="en-US" smtClean="0"/>
              <a:t>‹#›</a:t>
            </a:fld>
            <a:endParaRPr lang="en-US"/>
          </a:p>
        </p:txBody>
      </p:sp>
    </p:spTree>
    <p:extLst>
      <p:ext uri="{BB962C8B-B14F-4D97-AF65-F5344CB8AC3E}">
        <p14:creationId xmlns:p14="http://schemas.microsoft.com/office/powerpoint/2010/main" val="2948362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4F0BB-7213-48DF-8942-60C45E7500D9}"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CCFCB-7644-4F34-80ED-0F49B5C2D0C9}" type="slidenum">
              <a:rPr lang="en-US" smtClean="0"/>
              <a:t>‹#›</a:t>
            </a:fld>
            <a:endParaRPr lang="en-US"/>
          </a:p>
        </p:txBody>
      </p:sp>
    </p:spTree>
    <p:extLst>
      <p:ext uri="{BB962C8B-B14F-4D97-AF65-F5344CB8AC3E}">
        <p14:creationId xmlns:p14="http://schemas.microsoft.com/office/powerpoint/2010/main" val="1808616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A4F0BB-7213-48DF-8942-60C45E7500D9}"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CCFCB-7644-4F34-80ED-0F49B5C2D0C9}" type="slidenum">
              <a:rPr lang="en-US" smtClean="0"/>
              <a:t>‹#›</a:t>
            </a:fld>
            <a:endParaRPr lang="en-US"/>
          </a:p>
        </p:txBody>
      </p:sp>
    </p:spTree>
    <p:extLst>
      <p:ext uri="{BB962C8B-B14F-4D97-AF65-F5344CB8AC3E}">
        <p14:creationId xmlns:p14="http://schemas.microsoft.com/office/powerpoint/2010/main" val="205813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A4F0BB-7213-48DF-8942-60C45E7500D9}"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CCFCB-7644-4F34-80ED-0F49B5C2D0C9}" type="slidenum">
              <a:rPr lang="en-US" smtClean="0"/>
              <a:t>‹#›</a:t>
            </a:fld>
            <a:endParaRPr lang="en-US"/>
          </a:p>
        </p:txBody>
      </p:sp>
    </p:spTree>
    <p:extLst>
      <p:ext uri="{BB962C8B-B14F-4D97-AF65-F5344CB8AC3E}">
        <p14:creationId xmlns:p14="http://schemas.microsoft.com/office/powerpoint/2010/main" val="1626053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A4F0BB-7213-48DF-8942-60C45E7500D9}" type="datetimeFigureOut">
              <a:rPr lang="en-US" smtClean="0"/>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2CCFCB-7644-4F34-80ED-0F49B5C2D0C9}" type="slidenum">
              <a:rPr lang="en-US" smtClean="0"/>
              <a:t>‹#›</a:t>
            </a:fld>
            <a:endParaRPr lang="en-US"/>
          </a:p>
        </p:txBody>
      </p:sp>
    </p:spTree>
    <p:extLst>
      <p:ext uri="{BB962C8B-B14F-4D97-AF65-F5344CB8AC3E}">
        <p14:creationId xmlns:p14="http://schemas.microsoft.com/office/powerpoint/2010/main" val="1353440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A4F0BB-7213-48DF-8942-60C45E7500D9}" type="datetimeFigureOut">
              <a:rPr lang="en-US" smtClean="0"/>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2CCFCB-7644-4F34-80ED-0F49B5C2D0C9}" type="slidenum">
              <a:rPr lang="en-US" smtClean="0"/>
              <a:t>‹#›</a:t>
            </a:fld>
            <a:endParaRPr lang="en-US"/>
          </a:p>
        </p:txBody>
      </p:sp>
    </p:spTree>
    <p:extLst>
      <p:ext uri="{BB962C8B-B14F-4D97-AF65-F5344CB8AC3E}">
        <p14:creationId xmlns:p14="http://schemas.microsoft.com/office/powerpoint/2010/main" val="252936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4F0BB-7213-48DF-8942-60C45E7500D9}" type="datetimeFigureOut">
              <a:rPr lang="en-US" smtClean="0"/>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2CCFCB-7644-4F34-80ED-0F49B5C2D0C9}" type="slidenum">
              <a:rPr lang="en-US" smtClean="0"/>
              <a:t>‹#›</a:t>
            </a:fld>
            <a:endParaRPr lang="en-US"/>
          </a:p>
        </p:txBody>
      </p:sp>
    </p:spTree>
    <p:extLst>
      <p:ext uri="{BB962C8B-B14F-4D97-AF65-F5344CB8AC3E}">
        <p14:creationId xmlns:p14="http://schemas.microsoft.com/office/powerpoint/2010/main" val="807939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A4F0BB-7213-48DF-8942-60C45E7500D9}"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CCFCB-7644-4F34-80ED-0F49B5C2D0C9}" type="slidenum">
              <a:rPr lang="en-US" smtClean="0"/>
              <a:t>‹#›</a:t>
            </a:fld>
            <a:endParaRPr lang="en-US"/>
          </a:p>
        </p:txBody>
      </p:sp>
    </p:spTree>
    <p:extLst>
      <p:ext uri="{BB962C8B-B14F-4D97-AF65-F5344CB8AC3E}">
        <p14:creationId xmlns:p14="http://schemas.microsoft.com/office/powerpoint/2010/main" val="3060490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A4F0BB-7213-48DF-8942-60C45E7500D9}"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CCFCB-7644-4F34-80ED-0F49B5C2D0C9}" type="slidenum">
              <a:rPr lang="en-US" smtClean="0"/>
              <a:t>‹#›</a:t>
            </a:fld>
            <a:endParaRPr lang="en-US"/>
          </a:p>
        </p:txBody>
      </p:sp>
    </p:spTree>
    <p:extLst>
      <p:ext uri="{BB962C8B-B14F-4D97-AF65-F5344CB8AC3E}">
        <p14:creationId xmlns:p14="http://schemas.microsoft.com/office/powerpoint/2010/main" val="3832443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4F0BB-7213-48DF-8942-60C45E7500D9}" type="datetimeFigureOut">
              <a:rPr lang="en-US" smtClean="0"/>
              <a:t>1/29/2016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2CCFCB-7644-4F34-80ED-0F49B5C2D0C9}" type="slidenum">
              <a:rPr lang="en-US" smtClean="0"/>
              <a:t>‹#›</a:t>
            </a:fld>
            <a:endParaRPr lang="en-US"/>
          </a:p>
        </p:txBody>
      </p:sp>
    </p:spTree>
    <p:extLst>
      <p:ext uri="{BB962C8B-B14F-4D97-AF65-F5344CB8AC3E}">
        <p14:creationId xmlns:p14="http://schemas.microsoft.com/office/powerpoint/2010/main" val="3981015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Solve Addition &amp; Subtraction Problems Involving Liquid &amp; Mass</a:t>
            </a:r>
            <a:endParaRPr lang="en-US" dirty="0"/>
          </a:p>
        </p:txBody>
      </p:sp>
      <p:sp>
        <p:nvSpPr>
          <p:cNvPr id="3" name="Subtitle 2"/>
          <p:cNvSpPr>
            <a:spLocks noGrp="1"/>
          </p:cNvSpPr>
          <p:nvPr>
            <p:ph type="subTitle" idx="1"/>
          </p:nvPr>
        </p:nvSpPr>
        <p:spPr/>
        <p:txBody>
          <a:bodyPr/>
          <a:lstStyle/>
          <a:p>
            <a:r>
              <a:rPr lang="en-US" dirty="0" smtClean="0"/>
              <a:t>MAFS.3.MD.1.2</a:t>
            </a:r>
            <a:endParaRPr lang="en-US" dirty="0"/>
          </a:p>
        </p:txBody>
      </p:sp>
    </p:spTree>
    <p:extLst>
      <p:ext uri="{BB962C8B-B14F-4D97-AF65-F5344CB8AC3E}">
        <p14:creationId xmlns:p14="http://schemas.microsoft.com/office/powerpoint/2010/main" val="1924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Opening</a:t>
            </a:r>
            <a:endParaRPr lang="en-US" dirty="0"/>
          </a:p>
        </p:txBody>
      </p:sp>
      <p:sp>
        <p:nvSpPr>
          <p:cNvPr id="3" name="Content Placeholder 2"/>
          <p:cNvSpPr>
            <a:spLocks noGrp="1"/>
          </p:cNvSpPr>
          <p:nvPr>
            <p:ph idx="1"/>
          </p:nvPr>
        </p:nvSpPr>
        <p:spPr/>
        <p:txBody>
          <a:bodyPr/>
          <a:lstStyle/>
          <a:p>
            <a:pPr marL="0" indent="0">
              <a:buNone/>
            </a:pPr>
            <a:r>
              <a:rPr lang="en-US" dirty="0" smtClean="0"/>
              <a:t>Solve the following problem.</a:t>
            </a:r>
          </a:p>
          <a:p>
            <a:pPr marL="0" indent="0" algn="ctr">
              <a:buNone/>
            </a:pPr>
            <a:endParaRPr lang="en-US" sz="3600" dirty="0" smtClean="0">
              <a:solidFill>
                <a:srgbClr val="7030A0"/>
              </a:solidFill>
            </a:endParaRPr>
          </a:p>
          <a:p>
            <a:pPr marL="0" indent="0" algn="ctr">
              <a:buNone/>
            </a:pPr>
            <a:r>
              <a:rPr lang="en-US" sz="3600" dirty="0" smtClean="0">
                <a:solidFill>
                  <a:srgbClr val="7030A0"/>
                </a:solidFill>
              </a:rPr>
              <a:t>Tom has 114 baseball cards.  He gave away 75 to his friend.  How many baseball cards does Tom have left?</a:t>
            </a:r>
            <a:endParaRPr lang="en-US" sz="3600" dirty="0">
              <a:solidFill>
                <a:srgbClr val="7030A0"/>
              </a:solidFill>
            </a:endParaRPr>
          </a:p>
        </p:txBody>
      </p:sp>
      <p:pic>
        <p:nvPicPr>
          <p:cNvPr id="1026" name="Picture 2" descr="Image result for baseball car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1487" y="4366351"/>
            <a:ext cx="2505075" cy="1819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978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Opening</a:t>
            </a:r>
            <a:endParaRPr lang="en-US" dirty="0"/>
          </a:p>
        </p:txBody>
      </p:sp>
      <p:sp>
        <p:nvSpPr>
          <p:cNvPr id="3" name="Content Placeholder 2"/>
          <p:cNvSpPr>
            <a:spLocks noGrp="1"/>
          </p:cNvSpPr>
          <p:nvPr>
            <p:ph idx="1"/>
          </p:nvPr>
        </p:nvSpPr>
        <p:spPr/>
        <p:txBody>
          <a:bodyPr/>
          <a:lstStyle/>
          <a:p>
            <a:pPr marL="0" indent="0">
              <a:buNone/>
            </a:pPr>
            <a:r>
              <a:rPr lang="en-US" dirty="0" smtClean="0"/>
              <a:t>Solve the following problem.</a:t>
            </a:r>
          </a:p>
          <a:p>
            <a:pPr marL="0" indent="0" algn="ctr">
              <a:buNone/>
            </a:pPr>
            <a:endParaRPr lang="en-US" sz="3600" dirty="0" smtClean="0">
              <a:solidFill>
                <a:srgbClr val="7030A0"/>
              </a:solidFill>
            </a:endParaRPr>
          </a:p>
          <a:p>
            <a:pPr marL="0" indent="0" algn="ctr">
              <a:buNone/>
            </a:pPr>
            <a:r>
              <a:rPr lang="en-US" sz="3600" dirty="0" smtClean="0">
                <a:solidFill>
                  <a:srgbClr val="7030A0"/>
                </a:solidFill>
              </a:rPr>
              <a:t>Tom has 114 baseball cards.  He gave away 75 to his friend.  How many baseball cards does Tom have left?</a:t>
            </a:r>
            <a:endParaRPr lang="en-US" sz="3600" dirty="0">
              <a:solidFill>
                <a:srgbClr val="7030A0"/>
              </a:solidFill>
            </a:endParaRPr>
          </a:p>
        </p:txBody>
      </p:sp>
      <p:sp>
        <p:nvSpPr>
          <p:cNvPr id="4" name="TextBox 3"/>
          <p:cNvSpPr txBox="1"/>
          <p:nvPr/>
        </p:nvSpPr>
        <p:spPr>
          <a:xfrm>
            <a:off x="4778063" y="4353058"/>
            <a:ext cx="4881092" cy="1384995"/>
          </a:xfrm>
          <a:prstGeom prst="rect">
            <a:avLst/>
          </a:prstGeom>
          <a:noFill/>
        </p:spPr>
        <p:txBody>
          <a:bodyPr wrap="square" rtlCol="0">
            <a:spAutoFit/>
          </a:bodyPr>
          <a:lstStyle/>
          <a:p>
            <a:r>
              <a:rPr lang="en-US" dirty="0" smtClean="0"/>
              <a:t>   </a:t>
            </a:r>
            <a:r>
              <a:rPr lang="en-US" sz="2800" dirty="0" smtClean="0"/>
              <a:t>75 +  5 = 80</a:t>
            </a:r>
          </a:p>
          <a:p>
            <a:r>
              <a:rPr lang="en-US" sz="2800" dirty="0" smtClean="0"/>
              <a:t> 80 +  20 = 100</a:t>
            </a:r>
          </a:p>
          <a:p>
            <a:r>
              <a:rPr lang="en-US" sz="2800" dirty="0" smtClean="0"/>
              <a:t>100 + 14 = 114</a:t>
            </a:r>
            <a:endParaRPr lang="en-US" sz="2800" dirty="0"/>
          </a:p>
        </p:txBody>
      </p:sp>
      <p:sp>
        <p:nvSpPr>
          <p:cNvPr id="5" name="Oval 4"/>
          <p:cNvSpPr/>
          <p:nvPr/>
        </p:nvSpPr>
        <p:spPr>
          <a:xfrm>
            <a:off x="5615189" y="4353058"/>
            <a:ext cx="721217" cy="138499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816700" y="5873198"/>
            <a:ext cx="3181081" cy="523220"/>
          </a:xfrm>
          <a:prstGeom prst="rect">
            <a:avLst/>
          </a:prstGeom>
          <a:noFill/>
        </p:spPr>
        <p:txBody>
          <a:bodyPr wrap="square" rtlCol="0">
            <a:spAutoFit/>
          </a:bodyPr>
          <a:lstStyle/>
          <a:p>
            <a:r>
              <a:rPr lang="en-US" sz="2800" dirty="0" smtClean="0">
                <a:solidFill>
                  <a:srgbClr val="FF0000"/>
                </a:solidFill>
              </a:rPr>
              <a:t>20 + 14 + 5 = 39</a:t>
            </a:r>
            <a:endParaRPr lang="en-US" sz="2800" dirty="0">
              <a:solidFill>
                <a:srgbClr val="FF0000"/>
              </a:solidFill>
            </a:endParaRPr>
          </a:p>
        </p:txBody>
      </p:sp>
      <p:sp>
        <p:nvSpPr>
          <p:cNvPr id="7" name="TextBox 6"/>
          <p:cNvSpPr txBox="1"/>
          <p:nvPr/>
        </p:nvSpPr>
        <p:spPr>
          <a:xfrm>
            <a:off x="8139448" y="4522335"/>
            <a:ext cx="3181081" cy="954107"/>
          </a:xfrm>
          <a:prstGeom prst="rect">
            <a:avLst/>
          </a:prstGeom>
          <a:noFill/>
        </p:spPr>
        <p:txBody>
          <a:bodyPr wrap="square" rtlCol="0">
            <a:spAutoFit/>
          </a:bodyPr>
          <a:lstStyle/>
          <a:p>
            <a:r>
              <a:rPr lang="en-US" sz="2800" dirty="0" smtClean="0">
                <a:solidFill>
                  <a:srgbClr val="FF0000"/>
                </a:solidFill>
              </a:rPr>
              <a:t>Tom has 39 baseball cards left.</a:t>
            </a:r>
            <a:endParaRPr lang="en-US" sz="2800" dirty="0">
              <a:solidFill>
                <a:srgbClr val="FF0000"/>
              </a:solidFill>
            </a:endParaRPr>
          </a:p>
        </p:txBody>
      </p:sp>
      <p:pic>
        <p:nvPicPr>
          <p:cNvPr id="8" name="Picture 2" descr="Image result for baseball car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1487" y="4366351"/>
            <a:ext cx="2505075" cy="1819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520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Solving problems about liquid volume and mass is similar.  Instead of baseball cards, you may be subtracting kilograms or liters!</a:t>
            </a:r>
            <a:endParaRPr lang="en-US" dirty="0"/>
          </a:p>
        </p:txBody>
      </p:sp>
      <p:sp>
        <p:nvSpPr>
          <p:cNvPr id="3" name="Content Placeholder 2"/>
          <p:cNvSpPr>
            <a:spLocks noGrp="1"/>
          </p:cNvSpPr>
          <p:nvPr>
            <p:ph idx="1"/>
          </p:nvPr>
        </p:nvSpPr>
        <p:spPr/>
        <p:txBody>
          <a:bodyPr/>
          <a:lstStyle/>
          <a:p>
            <a:pPr marL="0" indent="0" algn="ctr">
              <a:buNone/>
            </a:pPr>
            <a:endParaRPr lang="en-US" sz="3600" dirty="0" smtClean="0">
              <a:solidFill>
                <a:srgbClr val="7030A0"/>
              </a:solidFill>
            </a:endParaRPr>
          </a:p>
          <a:p>
            <a:pPr marL="0" indent="0" algn="ctr">
              <a:buNone/>
            </a:pPr>
            <a:endParaRPr lang="en-US" sz="3600" dirty="0" smtClean="0">
              <a:solidFill>
                <a:srgbClr val="7030A0"/>
              </a:solidFill>
            </a:endParaRPr>
          </a:p>
          <a:p>
            <a:pPr marL="0" indent="0" algn="ctr">
              <a:buNone/>
            </a:pPr>
            <a:r>
              <a:rPr lang="en-US" sz="3600" dirty="0" smtClean="0">
                <a:solidFill>
                  <a:srgbClr val="7030A0"/>
                </a:solidFill>
              </a:rPr>
              <a:t>Tom has 114 baseball cards.  He gave away 75 to his friend.  How many baseball cards does Tom have left?</a:t>
            </a:r>
            <a:endParaRPr lang="en-US" sz="3600" dirty="0">
              <a:solidFill>
                <a:srgbClr val="7030A0"/>
              </a:solidFill>
            </a:endParaRPr>
          </a:p>
        </p:txBody>
      </p:sp>
      <p:sp>
        <p:nvSpPr>
          <p:cNvPr id="4" name="TextBox 3"/>
          <p:cNvSpPr txBox="1"/>
          <p:nvPr/>
        </p:nvSpPr>
        <p:spPr>
          <a:xfrm>
            <a:off x="4778063" y="4353058"/>
            <a:ext cx="4881092" cy="1384995"/>
          </a:xfrm>
          <a:prstGeom prst="rect">
            <a:avLst/>
          </a:prstGeom>
          <a:noFill/>
        </p:spPr>
        <p:txBody>
          <a:bodyPr wrap="square" rtlCol="0">
            <a:spAutoFit/>
          </a:bodyPr>
          <a:lstStyle/>
          <a:p>
            <a:r>
              <a:rPr lang="en-US" dirty="0" smtClean="0"/>
              <a:t>   </a:t>
            </a:r>
            <a:r>
              <a:rPr lang="en-US" sz="2800" dirty="0" smtClean="0"/>
              <a:t>75 +  5 = 80</a:t>
            </a:r>
          </a:p>
          <a:p>
            <a:r>
              <a:rPr lang="en-US" sz="2800" dirty="0" smtClean="0"/>
              <a:t> 80 +  20 = 100</a:t>
            </a:r>
          </a:p>
          <a:p>
            <a:r>
              <a:rPr lang="en-US" sz="2800" dirty="0" smtClean="0"/>
              <a:t>100 + 14 = 114</a:t>
            </a:r>
            <a:endParaRPr lang="en-US" sz="2800" dirty="0"/>
          </a:p>
        </p:txBody>
      </p:sp>
      <p:sp>
        <p:nvSpPr>
          <p:cNvPr id="5" name="Oval 4"/>
          <p:cNvSpPr/>
          <p:nvPr/>
        </p:nvSpPr>
        <p:spPr>
          <a:xfrm>
            <a:off x="5615189" y="4353058"/>
            <a:ext cx="721217" cy="138499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816700" y="5873198"/>
            <a:ext cx="3181081" cy="523220"/>
          </a:xfrm>
          <a:prstGeom prst="rect">
            <a:avLst/>
          </a:prstGeom>
          <a:noFill/>
        </p:spPr>
        <p:txBody>
          <a:bodyPr wrap="square" rtlCol="0">
            <a:spAutoFit/>
          </a:bodyPr>
          <a:lstStyle/>
          <a:p>
            <a:r>
              <a:rPr lang="en-US" sz="2800" dirty="0" smtClean="0">
                <a:solidFill>
                  <a:srgbClr val="FF0000"/>
                </a:solidFill>
              </a:rPr>
              <a:t>20 + 14 + 5 = 39</a:t>
            </a:r>
            <a:endParaRPr lang="en-US" sz="2800" dirty="0">
              <a:solidFill>
                <a:srgbClr val="FF0000"/>
              </a:solidFill>
            </a:endParaRPr>
          </a:p>
        </p:txBody>
      </p:sp>
      <p:sp>
        <p:nvSpPr>
          <p:cNvPr id="7" name="TextBox 6"/>
          <p:cNvSpPr txBox="1"/>
          <p:nvPr/>
        </p:nvSpPr>
        <p:spPr>
          <a:xfrm>
            <a:off x="8139448" y="4522335"/>
            <a:ext cx="3181081" cy="954107"/>
          </a:xfrm>
          <a:prstGeom prst="rect">
            <a:avLst/>
          </a:prstGeom>
          <a:noFill/>
        </p:spPr>
        <p:txBody>
          <a:bodyPr wrap="square" rtlCol="0">
            <a:spAutoFit/>
          </a:bodyPr>
          <a:lstStyle/>
          <a:p>
            <a:r>
              <a:rPr lang="en-US" sz="2800" dirty="0" smtClean="0">
                <a:solidFill>
                  <a:srgbClr val="FF0000"/>
                </a:solidFill>
              </a:rPr>
              <a:t>Tom has 39 baseball cards left.</a:t>
            </a:r>
            <a:endParaRPr lang="en-US" sz="2800" dirty="0">
              <a:solidFill>
                <a:srgbClr val="FF0000"/>
              </a:solidFill>
            </a:endParaRPr>
          </a:p>
        </p:txBody>
      </p:sp>
      <p:pic>
        <p:nvPicPr>
          <p:cNvPr id="8" name="Picture 2" descr="Image result for baseball car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1487" y="4366351"/>
            <a:ext cx="2505075" cy="1819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2322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Solving problems about liquid volume and mass is similar.  Instead of baseball cards, you may be subtracting kilograms or liters!</a:t>
            </a:r>
            <a:endParaRPr lang="en-US" dirty="0"/>
          </a:p>
        </p:txBody>
      </p:sp>
      <p:sp>
        <p:nvSpPr>
          <p:cNvPr id="3" name="Content Placeholder 2"/>
          <p:cNvSpPr>
            <a:spLocks noGrp="1"/>
          </p:cNvSpPr>
          <p:nvPr>
            <p:ph idx="1"/>
          </p:nvPr>
        </p:nvSpPr>
        <p:spPr/>
        <p:txBody>
          <a:bodyPr/>
          <a:lstStyle/>
          <a:p>
            <a:pPr marL="0" indent="0" algn="ctr">
              <a:buNone/>
            </a:pPr>
            <a:endParaRPr lang="en-US" sz="3600" dirty="0" smtClean="0">
              <a:solidFill>
                <a:srgbClr val="7030A0"/>
              </a:solidFill>
            </a:endParaRPr>
          </a:p>
          <a:p>
            <a:pPr marL="0" indent="0" algn="ctr">
              <a:buNone/>
            </a:pPr>
            <a:r>
              <a:rPr lang="en-US" sz="3600" dirty="0" smtClean="0">
                <a:solidFill>
                  <a:srgbClr val="7030A0"/>
                </a:solidFill>
              </a:rPr>
              <a:t>A pitcher holds 500 mL of lemonade.  After you pour a glass there is 325 mL left in the pitcher.  How much lemonade did you pour into your glass?</a:t>
            </a:r>
          </a:p>
        </p:txBody>
      </p:sp>
      <p:sp>
        <p:nvSpPr>
          <p:cNvPr id="8" name="TextBox 7"/>
          <p:cNvSpPr txBox="1"/>
          <p:nvPr/>
        </p:nvSpPr>
        <p:spPr>
          <a:xfrm>
            <a:off x="712922" y="1825625"/>
            <a:ext cx="10895309" cy="369332"/>
          </a:xfrm>
          <a:prstGeom prst="rect">
            <a:avLst/>
          </a:prstGeom>
          <a:noFill/>
        </p:spPr>
        <p:txBody>
          <a:bodyPr wrap="square" rtlCol="0">
            <a:spAutoFit/>
          </a:bodyPr>
          <a:lstStyle/>
          <a:p>
            <a:pPr algn="ctr"/>
            <a:r>
              <a:rPr lang="en-US" dirty="0" smtClean="0"/>
              <a:t>Let’s try one!</a:t>
            </a:r>
            <a:endParaRPr lang="en-US" dirty="0"/>
          </a:p>
        </p:txBody>
      </p:sp>
      <p:sp>
        <p:nvSpPr>
          <p:cNvPr id="9" name="TextBox 8"/>
          <p:cNvSpPr txBox="1"/>
          <p:nvPr/>
        </p:nvSpPr>
        <p:spPr>
          <a:xfrm>
            <a:off x="4778063" y="4353058"/>
            <a:ext cx="4881092" cy="954107"/>
          </a:xfrm>
          <a:prstGeom prst="rect">
            <a:avLst/>
          </a:prstGeom>
          <a:noFill/>
        </p:spPr>
        <p:txBody>
          <a:bodyPr wrap="square" rtlCol="0">
            <a:spAutoFit/>
          </a:bodyPr>
          <a:lstStyle/>
          <a:p>
            <a:r>
              <a:rPr lang="en-US" dirty="0" smtClean="0"/>
              <a:t>   </a:t>
            </a:r>
            <a:r>
              <a:rPr lang="en-US" sz="2800" dirty="0" smtClean="0"/>
              <a:t>325 +  75 = 400</a:t>
            </a:r>
          </a:p>
          <a:p>
            <a:r>
              <a:rPr lang="en-US" sz="2800" dirty="0" smtClean="0"/>
              <a:t> 400 +  100 = 500</a:t>
            </a:r>
          </a:p>
        </p:txBody>
      </p:sp>
      <p:sp>
        <p:nvSpPr>
          <p:cNvPr id="10" name="Oval 9"/>
          <p:cNvSpPr/>
          <p:nvPr/>
        </p:nvSpPr>
        <p:spPr>
          <a:xfrm>
            <a:off x="5808908" y="4102527"/>
            <a:ext cx="721217" cy="138499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816700" y="5873198"/>
            <a:ext cx="3181081" cy="523220"/>
          </a:xfrm>
          <a:prstGeom prst="rect">
            <a:avLst/>
          </a:prstGeom>
          <a:noFill/>
        </p:spPr>
        <p:txBody>
          <a:bodyPr wrap="square" rtlCol="0">
            <a:spAutoFit/>
          </a:bodyPr>
          <a:lstStyle/>
          <a:p>
            <a:r>
              <a:rPr lang="en-US" sz="2800" dirty="0" smtClean="0">
                <a:solidFill>
                  <a:srgbClr val="FF0000"/>
                </a:solidFill>
              </a:rPr>
              <a:t>75 + 100 = 175</a:t>
            </a:r>
            <a:endParaRPr lang="en-US" sz="2800" dirty="0">
              <a:solidFill>
                <a:srgbClr val="FF0000"/>
              </a:solidFill>
            </a:endParaRPr>
          </a:p>
        </p:txBody>
      </p:sp>
      <p:sp>
        <p:nvSpPr>
          <p:cNvPr id="12" name="TextBox 11"/>
          <p:cNvSpPr txBox="1"/>
          <p:nvPr/>
        </p:nvSpPr>
        <p:spPr>
          <a:xfrm>
            <a:off x="8139448" y="4522335"/>
            <a:ext cx="3181081" cy="954107"/>
          </a:xfrm>
          <a:prstGeom prst="rect">
            <a:avLst/>
          </a:prstGeom>
          <a:noFill/>
        </p:spPr>
        <p:txBody>
          <a:bodyPr wrap="square" rtlCol="0">
            <a:spAutoFit/>
          </a:bodyPr>
          <a:lstStyle/>
          <a:p>
            <a:r>
              <a:rPr lang="en-US" sz="2800" dirty="0" smtClean="0">
                <a:solidFill>
                  <a:srgbClr val="FF0000"/>
                </a:solidFill>
              </a:rPr>
              <a:t>You poured 175 mL into your glass.</a:t>
            </a:r>
            <a:endParaRPr lang="en-US" sz="2800" dirty="0">
              <a:solidFill>
                <a:srgbClr val="FF0000"/>
              </a:solidFill>
            </a:endParaRPr>
          </a:p>
        </p:txBody>
      </p:sp>
      <p:pic>
        <p:nvPicPr>
          <p:cNvPr id="2050" name="Picture 2" descr="http://sr.photos2.fotosearch.com/bthumb/CSP/CSP992/k1332025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51390" y="4224920"/>
            <a:ext cx="2417350" cy="2164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3786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109"/>
            <a:ext cx="10515600" cy="1325563"/>
          </a:xfrm>
        </p:spPr>
        <p:txBody>
          <a:bodyPr/>
          <a:lstStyle/>
          <a:p>
            <a:r>
              <a:rPr lang="en-US" dirty="0" smtClean="0"/>
              <a:t>Let’s try another one…</a:t>
            </a:r>
            <a:endParaRPr lang="en-US" dirty="0"/>
          </a:p>
        </p:txBody>
      </p:sp>
      <p:sp>
        <p:nvSpPr>
          <p:cNvPr id="3" name="Content Placeholder 2"/>
          <p:cNvSpPr>
            <a:spLocks noGrp="1"/>
          </p:cNvSpPr>
          <p:nvPr>
            <p:ph idx="1"/>
          </p:nvPr>
        </p:nvSpPr>
        <p:spPr>
          <a:xfrm>
            <a:off x="851473" y="1205695"/>
            <a:ext cx="10515600" cy="4351338"/>
          </a:xfrm>
        </p:spPr>
        <p:txBody>
          <a:bodyPr>
            <a:normAutofit/>
          </a:bodyPr>
          <a:lstStyle/>
          <a:p>
            <a:pPr marL="0" indent="0">
              <a:buNone/>
            </a:pPr>
            <a:r>
              <a:rPr lang="en-US" sz="3600" dirty="0" smtClean="0"/>
              <a:t>A zoo keeper was moving some of his animals to a new location.  The zoo keeper needed to find the combined weight of the animals he wanted to move. The kangaroo weighs 39 kilograms.  The lion weighs 126 kilograms.  The chimpanzee weighs 47 kilograms.  What is the combined mass, in kilograms, of the animals?</a:t>
            </a:r>
            <a:endParaRPr lang="en-US" sz="3600" dirty="0"/>
          </a:p>
        </p:txBody>
      </p:sp>
      <p:pic>
        <p:nvPicPr>
          <p:cNvPr id="5122" name="Picture 2" descr="Image result for kangaroo"/>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3570" y="4224018"/>
            <a:ext cx="2057400" cy="221932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1857375" y="4387395"/>
            <a:ext cx="2076450" cy="2200275"/>
          </a:xfrm>
          <a:prstGeom prst="rect">
            <a:avLst/>
          </a:prstGeom>
        </p:spPr>
      </p:pic>
      <p:pic>
        <p:nvPicPr>
          <p:cNvPr id="5126" name="Picture 6" descr="Image result for chimpanze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6902" y="4825902"/>
            <a:ext cx="1952195" cy="146226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515785" y="4796577"/>
            <a:ext cx="1589829" cy="523220"/>
          </a:xfrm>
          <a:prstGeom prst="rect">
            <a:avLst/>
          </a:prstGeom>
          <a:noFill/>
        </p:spPr>
        <p:txBody>
          <a:bodyPr wrap="square" rtlCol="0">
            <a:spAutoFit/>
          </a:bodyPr>
          <a:lstStyle/>
          <a:p>
            <a:r>
              <a:rPr lang="en-US" dirty="0" smtClean="0"/>
              <a:t>   </a:t>
            </a:r>
            <a:r>
              <a:rPr lang="en-US" sz="2800" dirty="0" smtClean="0"/>
              <a:t>39 + 47</a:t>
            </a:r>
          </a:p>
        </p:txBody>
      </p:sp>
      <p:sp>
        <p:nvSpPr>
          <p:cNvPr id="9" name="TextBox 8"/>
          <p:cNvSpPr txBox="1"/>
          <p:nvPr/>
        </p:nvSpPr>
        <p:spPr>
          <a:xfrm>
            <a:off x="6609890" y="5562417"/>
            <a:ext cx="2348130" cy="523220"/>
          </a:xfrm>
          <a:prstGeom prst="rect">
            <a:avLst/>
          </a:prstGeom>
          <a:noFill/>
        </p:spPr>
        <p:txBody>
          <a:bodyPr wrap="square" rtlCol="0">
            <a:spAutoFit/>
          </a:bodyPr>
          <a:lstStyle/>
          <a:p>
            <a:r>
              <a:rPr lang="en-US" dirty="0" smtClean="0"/>
              <a:t>   </a:t>
            </a:r>
            <a:r>
              <a:rPr lang="en-US" sz="2800" dirty="0" smtClean="0"/>
              <a:t>40 + 46 = 86</a:t>
            </a:r>
          </a:p>
        </p:txBody>
      </p:sp>
      <p:sp>
        <p:nvSpPr>
          <p:cNvPr id="6" name="Rectangle 5"/>
          <p:cNvSpPr/>
          <p:nvPr/>
        </p:nvSpPr>
        <p:spPr>
          <a:xfrm>
            <a:off x="6732772" y="5062135"/>
            <a:ext cx="546945" cy="523220"/>
          </a:xfrm>
          <a:prstGeom prst="rect">
            <a:avLst/>
          </a:prstGeom>
          <a:noFill/>
        </p:spPr>
        <p:txBody>
          <a:bodyPr wrap="none" lIns="91440" tIns="45720" rIns="91440" bIns="45720">
            <a:spAutoFit/>
          </a:bodyPr>
          <a:lstStyle/>
          <a:p>
            <a:pPr algn="ctr"/>
            <a:r>
              <a:rPr lang="en-US" sz="2800" b="0" cap="none" spc="0" dirty="0" smtClean="0">
                <a:ln w="0"/>
                <a:solidFill>
                  <a:schemeClr val="accent1"/>
                </a:solidFill>
                <a:effectLst>
                  <a:outerShdw blurRad="38100" dist="25400" dir="5400000" algn="ctr" rotWithShape="0">
                    <a:srgbClr val="6E747A">
                      <a:alpha val="43000"/>
                    </a:srgbClr>
                  </a:outerShdw>
                </a:effectLst>
              </a:rPr>
              <a:t>+1</a:t>
            </a:r>
            <a:endParaRPr lang="en-US" sz="2800" b="0" cap="none" spc="0" dirty="0">
              <a:ln w="0"/>
              <a:solidFill>
                <a:schemeClr val="accent1"/>
              </a:solidFill>
              <a:effectLst>
                <a:outerShdw blurRad="38100" dist="25400" dir="5400000" algn="ctr" rotWithShape="0">
                  <a:srgbClr val="6E747A">
                    <a:alpha val="43000"/>
                  </a:srgbClr>
                </a:outerShdw>
              </a:effectLst>
            </a:endParaRPr>
          </a:p>
        </p:txBody>
      </p:sp>
      <p:sp>
        <p:nvSpPr>
          <p:cNvPr id="11" name="Rectangle 10"/>
          <p:cNvSpPr/>
          <p:nvPr/>
        </p:nvSpPr>
        <p:spPr>
          <a:xfrm>
            <a:off x="7404805" y="5081426"/>
            <a:ext cx="478015" cy="523220"/>
          </a:xfrm>
          <a:prstGeom prst="rect">
            <a:avLst/>
          </a:prstGeom>
          <a:noFill/>
        </p:spPr>
        <p:txBody>
          <a:bodyPr wrap="none" lIns="91440" tIns="45720" rIns="91440" bIns="45720">
            <a:spAutoFit/>
          </a:bodyPr>
          <a:lstStyle/>
          <a:p>
            <a:pPr algn="ctr"/>
            <a:r>
              <a:rPr lang="en-US" sz="2800" b="0" cap="none" spc="0" dirty="0" smtClean="0">
                <a:ln w="0"/>
                <a:solidFill>
                  <a:schemeClr val="accent1"/>
                </a:solidFill>
                <a:effectLst>
                  <a:outerShdw blurRad="38100" dist="25400" dir="5400000" algn="ctr" rotWithShape="0">
                    <a:srgbClr val="6E747A">
                      <a:alpha val="43000"/>
                    </a:srgbClr>
                  </a:outerShdw>
                </a:effectLst>
              </a:rPr>
              <a:t>-1</a:t>
            </a:r>
            <a:endParaRPr lang="en-US" sz="2800" b="0" cap="none" spc="0" dirty="0">
              <a:ln w="0"/>
              <a:solidFill>
                <a:schemeClr val="accent1"/>
              </a:solidFill>
              <a:effectLst>
                <a:outerShdw blurRad="38100" dist="25400" dir="5400000" algn="ctr" rotWithShape="0">
                  <a:srgbClr val="6E747A">
                    <a:alpha val="43000"/>
                  </a:srgbClr>
                </a:outerShdw>
              </a:effectLst>
            </a:endParaRPr>
          </a:p>
        </p:txBody>
      </p:sp>
      <p:sp>
        <p:nvSpPr>
          <p:cNvPr id="12" name="TextBox 11"/>
          <p:cNvSpPr txBox="1"/>
          <p:nvPr/>
        </p:nvSpPr>
        <p:spPr>
          <a:xfrm>
            <a:off x="9130758" y="4576434"/>
            <a:ext cx="2348130" cy="523220"/>
          </a:xfrm>
          <a:prstGeom prst="rect">
            <a:avLst/>
          </a:prstGeom>
          <a:noFill/>
        </p:spPr>
        <p:txBody>
          <a:bodyPr wrap="square" rtlCol="0">
            <a:spAutoFit/>
          </a:bodyPr>
          <a:lstStyle/>
          <a:p>
            <a:r>
              <a:rPr lang="en-US" dirty="0" smtClean="0"/>
              <a:t>   </a:t>
            </a:r>
            <a:r>
              <a:rPr lang="en-US" sz="2800" dirty="0" smtClean="0"/>
              <a:t>86 + 126 </a:t>
            </a:r>
          </a:p>
        </p:txBody>
      </p:sp>
      <p:sp>
        <p:nvSpPr>
          <p:cNvPr id="13" name="TextBox 12"/>
          <p:cNvSpPr txBox="1"/>
          <p:nvPr/>
        </p:nvSpPr>
        <p:spPr>
          <a:xfrm>
            <a:off x="8940423" y="5377756"/>
            <a:ext cx="2348130" cy="1384995"/>
          </a:xfrm>
          <a:prstGeom prst="rect">
            <a:avLst/>
          </a:prstGeom>
          <a:noFill/>
        </p:spPr>
        <p:txBody>
          <a:bodyPr wrap="square" rtlCol="0">
            <a:spAutoFit/>
          </a:bodyPr>
          <a:lstStyle/>
          <a:p>
            <a:r>
              <a:rPr lang="en-US" dirty="0" smtClean="0">
                <a:solidFill>
                  <a:srgbClr val="FF0000"/>
                </a:solidFill>
              </a:rPr>
              <a:t>   </a:t>
            </a:r>
            <a:r>
              <a:rPr lang="en-US" sz="2800" dirty="0" smtClean="0">
                <a:solidFill>
                  <a:srgbClr val="FF0000"/>
                </a:solidFill>
              </a:rPr>
              <a:t>6  +  6  = 12</a:t>
            </a:r>
          </a:p>
          <a:p>
            <a:r>
              <a:rPr lang="en-US" sz="2800" dirty="0" smtClean="0">
                <a:solidFill>
                  <a:srgbClr val="FF0000"/>
                </a:solidFill>
              </a:rPr>
              <a:t>80 + 20 = 100</a:t>
            </a:r>
          </a:p>
          <a:p>
            <a:r>
              <a:rPr lang="en-US" sz="2800" dirty="0" smtClean="0">
                <a:solidFill>
                  <a:srgbClr val="FF0000"/>
                </a:solidFill>
              </a:rPr>
              <a:t>100 + 0 = 100</a:t>
            </a:r>
          </a:p>
        </p:txBody>
      </p:sp>
      <p:cxnSp>
        <p:nvCxnSpPr>
          <p:cNvPr id="10" name="Straight Arrow Connector 9"/>
          <p:cNvCxnSpPr/>
          <p:nvPr/>
        </p:nvCxnSpPr>
        <p:spPr>
          <a:xfrm>
            <a:off x="9965410" y="5011878"/>
            <a:ext cx="0" cy="44452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5" name="Right Brace 14"/>
          <p:cNvSpPr/>
          <p:nvPr/>
        </p:nvSpPr>
        <p:spPr>
          <a:xfrm>
            <a:off x="10943260" y="5585355"/>
            <a:ext cx="423813" cy="1043965"/>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482206" y="6390949"/>
            <a:ext cx="8564307" cy="523220"/>
          </a:xfrm>
          <a:prstGeom prst="rect">
            <a:avLst/>
          </a:prstGeom>
          <a:noFill/>
        </p:spPr>
        <p:txBody>
          <a:bodyPr wrap="square" rtlCol="0">
            <a:spAutoFit/>
          </a:bodyPr>
          <a:lstStyle/>
          <a:p>
            <a:r>
              <a:rPr lang="en-US" dirty="0" smtClean="0"/>
              <a:t>   </a:t>
            </a:r>
            <a:r>
              <a:rPr lang="en-US" sz="2800" dirty="0" smtClean="0"/>
              <a:t>The combined mass is 212 kilograms.</a:t>
            </a:r>
          </a:p>
        </p:txBody>
      </p:sp>
      <p:sp>
        <p:nvSpPr>
          <p:cNvPr id="20" name="TextBox 19"/>
          <p:cNvSpPr txBox="1"/>
          <p:nvPr/>
        </p:nvSpPr>
        <p:spPr>
          <a:xfrm>
            <a:off x="11270956" y="5805369"/>
            <a:ext cx="2348130" cy="523220"/>
          </a:xfrm>
          <a:prstGeom prst="rect">
            <a:avLst/>
          </a:prstGeom>
          <a:noFill/>
        </p:spPr>
        <p:txBody>
          <a:bodyPr wrap="square" rtlCol="0">
            <a:spAutoFit/>
          </a:bodyPr>
          <a:lstStyle/>
          <a:p>
            <a:r>
              <a:rPr lang="en-US" dirty="0" smtClean="0"/>
              <a:t>   </a:t>
            </a:r>
            <a:r>
              <a:rPr lang="en-US" sz="2800" dirty="0" smtClean="0"/>
              <a:t>212</a:t>
            </a:r>
          </a:p>
        </p:txBody>
      </p:sp>
    </p:spTree>
    <p:extLst>
      <p:ext uri="{BB962C8B-B14F-4D97-AF65-F5344CB8AC3E}">
        <p14:creationId xmlns:p14="http://schemas.microsoft.com/office/powerpoint/2010/main" val="397052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ppt_x"/>
                                          </p:val>
                                        </p:tav>
                                        <p:tav tm="100000">
                                          <p:val>
                                            <p:strVal val="#ppt_x"/>
                                          </p:val>
                                        </p:tav>
                                      </p:tavLst>
                                    </p:anim>
                                    <p:anim calcmode="lin" valueType="num">
                                      <p:cBhvr additive="base">
                                        <p:cTn id="5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ppt_x"/>
                                          </p:val>
                                        </p:tav>
                                        <p:tav tm="100000">
                                          <p:val>
                                            <p:strVal val="#ppt_x"/>
                                          </p:val>
                                        </p:tav>
                                      </p:tavLst>
                                    </p:anim>
                                    <p:anim calcmode="lin" valueType="num">
                                      <p:cBhvr additive="base">
                                        <p:cTn id="6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6" grpId="0"/>
      <p:bldP spid="11" grpId="0"/>
      <p:bldP spid="12" grpId="0"/>
      <p:bldP spid="13" grpId="0"/>
      <p:bldP spid="15" grpId="0" animBg="1"/>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p:txBody>
          <a:bodyPr/>
          <a:lstStyle/>
          <a:p>
            <a:pPr marL="0" indent="0" algn="ctr">
              <a:buNone/>
            </a:pPr>
            <a:r>
              <a:rPr lang="en-US" sz="7200" dirty="0" smtClean="0"/>
              <a:t>Gallery Walk</a:t>
            </a:r>
          </a:p>
          <a:p>
            <a:pPr marL="0" indent="0" algn="ctr">
              <a:buNone/>
            </a:pPr>
            <a:endParaRPr lang="en-US" dirty="0"/>
          </a:p>
          <a:p>
            <a:pPr marL="0" indent="0" algn="ctr">
              <a:buNone/>
            </a:pPr>
            <a:r>
              <a:rPr lang="en-US" dirty="0" smtClean="0"/>
              <a:t>Solve the problems around the room.  Use the recording sheet to show your work.</a:t>
            </a:r>
            <a:endParaRPr lang="en-US" dirty="0"/>
          </a:p>
        </p:txBody>
      </p:sp>
    </p:spTree>
    <p:extLst>
      <p:ext uri="{BB962C8B-B14F-4D97-AF65-F5344CB8AC3E}">
        <p14:creationId xmlns:p14="http://schemas.microsoft.com/office/powerpoint/2010/main" val="3256037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Pedro had some sugar in a bag. He added another 248g of sugar to the bag which gave him a total of 332g of sugar. How much sugar did Pedro have to begin with? </a:t>
            </a:r>
            <a:endParaRPr lang="en-US" sz="3600" dirty="0"/>
          </a:p>
        </p:txBody>
      </p:sp>
      <p:pic>
        <p:nvPicPr>
          <p:cNvPr id="5" name="Picture 4"/>
          <p:cNvPicPr>
            <a:picLocks noChangeAspect="1"/>
          </p:cNvPicPr>
          <p:nvPr/>
        </p:nvPicPr>
        <p:blipFill>
          <a:blip r:embed="rId2"/>
          <a:stretch>
            <a:fillRect/>
          </a:stretch>
        </p:blipFill>
        <p:spPr>
          <a:xfrm>
            <a:off x="4128748" y="3471621"/>
            <a:ext cx="3928782" cy="3146156"/>
          </a:xfrm>
          <a:prstGeom prst="rect">
            <a:avLst/>
          </a:prstGeom>
        </p:spPr>
      </p:pic>
    </p:spTree>
    <p:extLst>
      <p:ext uri="{BB962C8B-B14F-4D97-AF65-F5344CB8AC3E}">
        <p14:creationId xmlns:p14="http://schemas.microsoft.com/office/powerpoint/2010/main" val="7801683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Solve Addition &amp;amp; Subtraction Problems Involving Liquid &amp;amp; Mass&amp;quot;&quot;/&gt;&lt;property id=&quot;20307&quot; value=&quot;256&quot;/&gt;&lt;/object&gt;&lt;object type=&quot;3&quot; unique_id=&quot;10005&quot;&gt;&lt;property id=&quot;20148&quot; value=&quot;5&quot;/&gt;&lt;property id=&quot;20300&quot; value=&quot;Slide 2 - &amp;quot;Lesson Opening&amp;quot;&quot;/&gt;&lt;property id=&quot;20307&quot; value=&quot;257&quot;/&gt;&lt;/object&gt;&lt;object type=&quot;3&quot; unique_id=&quot;10006&quot;&gt;&lt;property id=&quot;20148&quot; value=&quot;5&quot;/&gt;&lt;property id=&quot;20300&quot; value=&quot;Slide 3 - &amp;quot;Lesson Opening&amp;quot;&quot;/&gt;&lt;property id=&quot;20307&quot; value=&quot;258&quot;/&gt;&lt;/object&gt;&lt;object type=&quot;3&quot; unique_id=&quot;10007&quot;&gt;&lt;property id=&quot;20148&quot; value=&quot;5&quot;/&gt;&lt;property id=&quot;20300&quot; value=&quot;Slide 4 - &amp;quot;Solving problems about liquid volume and mass is similar.  Instead of baseball cards, you may be subtracting kilogr&quot;/&gt;&lt;property id=&quot;20307&quot; value=&quot;259&quot;/&gt;&lt;/object&gt;&lt;object type=&quot;3&quot; unique_id=&quot;10008&quot;&gt;&lt;property id=&quot;20148&quot; value=&quot;5&quot;/&gt;&lt;property id=&quot;20300&quot; value=&quot;Slide 5 - &amp;quot;Solving problems about liquid volume and mass is similar.  Instead of baseball cards, you may be subtracting kilogr&quot;/&gt;&lt;property id=&quot;20307&quot; value=&quot;260&quot;/&gt;&lt;/object&gt;&lt;object type=&quot;3&quot; unique_id=&quot;10009&quot;&gt;&lt;property id=&quot;20148&quot; value=&quot;5&quot;/&gt;&lt;property id=&quot;20300&quot; value=&quot;Slide 6 - &amp;quot;Let’s try another one…&amp;quot;&quot;/&gt;&lt;property id=&quot;20307&quot; value=&quot;261&quot;/&gt;&lt;/object&gt;&lt;object type=&quot;3&quot; unique_id=&quot;10106&quot;&gt;&lt;property id=&quot;20148&quot; value=&quot;5&quot;/&gt;&lt;property id=&quot;20300&quot; value=&quot;Slide 7 - &amp;quot;Your Turn&amp;quot;&quot;/&gt;&lt;property id=&quot;20307&quot; value=&quot;262&quot;/&gt;&lt;/object&gt;&lt;object type=&quot;3&quot; unique_id=&quot;10107&quot;&gt;&lt;property id=&quot;20148&quot; value=&quot;5&quot;/&gt;&lt;property id=&quot;20300&quot; value=&quot;Slide 8 - &amp;quot;Exit Ticket&amp;quot;&quot;/&gt;&lt;property id=&quot;20307&quot; value=&quot;263&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432</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Solve Addition &amp; Subtraction Problems Involving Liquid &amp; Mass</vt:lpstr>
      <vt:lpstr>Lesson Opening</vt:lpstr>
      <vt:lpstr>Lesson Opening</vt:lpstr>
      <vt:lpstr>Solving problems about liquid volume and mass is similar.  Instead of baseball cards, you may be subtracting kilograms or liters!</vt:lpstr>
      <vt:lpstr>Solving problems about liquid volume and mass is similar.  Instead of baseball cards, you may be subtracting kilograms or liters!</vt:lpstr>
      <vt:lpstr>Let’s try another one…</vt:lpstr>
      <vt:lpstr>Your Turn</vt:lpstr>
      <vt:lpstr>Exit Ticket</vt:lpstr>
    </vt:vector>
  </TitlesOfParts>
  <Company>SDPBC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Solve Addition &amp; Subtraction Problems Involving Liquid &amp; Mass</dc:title>
  <dc:creator>Loryn Lenartowicz</dc:creator>
  <cp:lastModifiedBy>Loryn Lenartowicz</cp:lastModifiedBy>
  <cp:revision>8</cp:revision>
  <dcterms:created xsi:type="dcterms:W3CDTF">2016-01-29T19:42:51Z</dcterms:created>
  <dcterms:modified xsi:type="dcterms:W3CDTF">2016-01-29T20:24:41Z</dcterms:modified>
</cp:coreProperties>
</file>