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7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9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6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9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8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8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6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6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6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F1F0D-2726-4786-A58B-A058AA55EAC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E382-A7FB-4A55-96A8-D9297026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0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and Using a Scale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MAFS.3.MD.1.2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6" y="106138"/>
            <a:ext cx="10515600" cy="1055107"/>
          </a:xfrm>
        </p:spPr>
        <p:txBody>
          <a:bodyPr/>
          <a:lstStyle/>
          <a:p>
            <a:r>
              <a:rPr lang="en-US" dirty="0" smtClean="0"/>
              <a:t>Lesson Opening – </a:t>
            </a:r>
            <a:r>
              <a:rPr lang="en-US" sz="2800" i="1" dirty="0" smtClean="0">
                <a:solidFill>
                  <a:srgbClr val="7030A0"/>
                </a:solidFill>
              </a:rPr>
              <a:t>Write the number that each star represents.</a:t>
            </a:r>
            <a:endParaRPr lang="en-US" i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86" y="2079937"/>
            <a:ext cx="11302427" cy="7147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85" y="3713407"/>
            <a:ext cx="11302427" cy="7147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84" y="5346877"/>
            <a:ext cx="11302427" cy="714778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3670479" y="2537136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5688272" y="4149141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4690109" y="5804076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2473" y="239308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8949" y="243732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07036" y="257565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8736042" y="2500765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2473" y="402655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28068" y="4026551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7907" y="407079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6483" y="4068406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8727583" y="4149141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769631" y="4105019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2473" y="5740754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41470" y="5738489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886650" y="5738488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736041" y="5804076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7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6" y="106138"/>
            <a:ext cx="10515600" cy="1055107"/>
          </a:xfrm>
        </p:spPr>
        <p:txBody>
          <a:bodyPr/>
          <a:lstStyle/>
          <a:p>
            <a:r>
              <a:rPr lang="en-US" dirty="0" smtClean="0"/>
              <a:t>Lesson Opening – </a:t>
            </a:r>
            <a:r>
              <a:rPr lang="en-US" sz="2800" i="1" dirty="0" smtClean="0">
                <a:solidFill>
                  <a:srgbClr val="7030A0"/>
                </a:solidFill>
              </a:rPr>
              <a:t>Write the number that each star represents.</a:t>
            </a:r>
            <a:endParaRPr lang="en-US" i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86" y="2079937"/>
            <a:ext cx="11302427" cy="7147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85" y="3713407"/>
            <a:ext cx="11302427" cy="7147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84" y="5346877"/>
            <a:ext cx="11302427" cy="714778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3670479" y="2537136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5688272" y="4149141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4690109" y="5804076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2473" y="239308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8949" y="243732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07036" y="257565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8736042" y="2500765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2473" y="402655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28068" y="4026551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7907" y="407079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6483" y="4068406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8727583" y="4149141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769631" y="4105019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2473" y="5740754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41470" y="5738489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886650" y="5738488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736041" y="5804076"/>
            <a:ext cx="734095" cy="70833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3361" y="2409180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21856" y="2437325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40390" y="243493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14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2507" y="2606117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58924" y="239308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47483" y="2418179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17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08709" y="2592697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18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803168" y="2406913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19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4115" y="1146912"/>
            <a:ext cx="1051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Think: </a:t>
            </a:r>
            <a:r>
              <a:rPr lang="en-US" sz="2400" i="1" dirty="0" smtClean="0">
                <a:solidFill>
                  <a:srgbClr val="7030A0"/>
                </a:solidFill>
              </a:rPr>
              <a:t>What can I count by on the number line?  </a:t>
            </a:r>
            <a:br>
              <a:rPr lang="en-US" sz="2400" i="1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Try 1s, then 2s, 5s, or 10s until you find one that works.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05270" y="4061923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75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35217" y="4079617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</a:t>
            </a:r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79771" y="4237505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95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68387" y="4106781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105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651240" y="4218226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110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10435" y="4114572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115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45202" y="5738488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46899" y="5738487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14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735216" y="570426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73899" y="5866084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18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776098" y="573848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22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49822" y="5731555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24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708708" y="5835079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26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803168" y="573848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28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03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46" y="164177"/>
            <a:ext cx="10515600" cy="1325563"/>
          </a:xfrm>
        </p:spPr>
        <p:txBody>
          <a:bodyPr/>
          <a:lstStyle/>
          <a:p>
            <a:r>
              <a:rPr lang="en-US" dirty="0" smtClean="0"/>
              <a:t>Can I use this same skill to name numbers on a scale?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99702" y="1013015"/>
            <a:ext cx="4236204" cy="5580267"/>
            <a:chOff x="4804475" y="966520"/>
            <a:chExt cx="4236204" cy="5580267"/>
          </a:xfrm>
        </p:grpSpPr>
        <p:pic>
          <p:nvPicPr>
            <p:cNvPr id="1028" name="Picture 4" descr="http://www.physics-chemistry-class.com/graduated-cylinder-curved-surfac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4475" y="1027906"/>
              <a:ext cx="4236204" cy="5518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5943292" y="4228029"/>
              <a:ext cx="36740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881300" y="2558701"/>
              <a:ext cx="55015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10</a:t>
              </a:r>
              <a:endPara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96798" y="966520"/>
              <a:ext cx="55015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15</a:t>
              </a:r>
              <a:endPara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50929" y="1811518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need to find out how much water is in this graduated cylinder.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299702" y="3205906"/>
            <a:ext cx="21181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2440" y="2879734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The red line is where I need to read the graduated cylinder.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193" y="3947950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I can count by 1s to see if that is what each tick mark represents.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77965" y="3978946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6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74728" y="3666361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7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71491" y="3353776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8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71491" y="302187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9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60585" y="2679677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10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9746" y="5016166"/>
            <a:ext cx="57653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Counting by 1s worked!  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/>
              <a:t>So, how much water is in the graduated cylinder?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8428188" y="5707968"/>
            <a:ext cx="6222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mL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793" y="5631720"/>
            <a:ext cx="1637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9 mL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22" idx="0"/>
          </p:cNvCxnSpPr>
          <p:nvPr/>
        </p:nvCxnSpPr>
        <p:spPr>
          <a:xfrm flipV="1">
            <a:off x="6039397" y="3205906"/>
            <a:ext cx="1721188" cy="24258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4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46" y="164177"/>
            <a:ext cx="7561881" cy="1325563"/>
          </a:xfrm>
        </p:spPr>
        <p:txBody>
          <a:bodyPr/>
          <a:lstStyle/>
          <a:p>
            <a:r>
              <a:rPr lang="en-US" dirty="0" smtClean="0"/>
              <a:t>Can I use this same skill to name numbers on a scale?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0929" y="1603849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need to find out how the mass of the melon.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928" y="2771781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I can count by 1s to see if that is what each tick mark represents.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136" y="3986306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Counting by 1s did NOT work!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/>
              <a:t>So, let’s try counting by 2s.</a:t>
            </a:r>
            <a:endParaRPr lang="en-US" sz="2800" dirty="0"/>
          </a:p>
        </p:txBody>
      </p:sp>
      <p:pic>
        <p:nvPicPr>
          <p:cNvPr id="2050" name="Picture 2" descr="http://cliparts.co/cliparts/qcB/ALo/qcBALoo8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523" y="2169763"/>
            <a:ext cx="4396842" cy="445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35150" y="164177"/>
            <a:ext cx="2238375" cy="20478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954659" y="4803685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11056" y="5673702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77020" y="4803685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37105" y="403015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485083" y="5877941"/>
            <a:ext cx="5918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517255" y="4196588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1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858036" y="440357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2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466488" y="486524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3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46" y="164177"/>
            <a:ext cx="7561881" cy="1325563"/>
          </a:xfrm>
        </p:spPr>
        <p:txBody>
          <a:bodyPr/>
          <a:lstStyle/>
          <a:p>
            <a:r>
              <a:rPr lang="en-US" dirty="0" smtClean="0"/>
              <a:t>Can I use this same skill to name numbers on a scale?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0929" y="1603849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need to find out how the mass of the melon.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929" y="2487975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I can count by 1s to see if that is what each tick mark represents.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8541" y="3388190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Counting by 1s did NOT work!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/>
              <a:t>So, let’s try counting by 2s.</a:t>
            </a:r>
            <a:endParaRPr lang="en-US" sz="2800" dirty="0"/>
          </a:p>
        </p:txBody>
      </p:sp>
      <p:pic>
        <p:nvPicPr>
          <p:cNvPr id="2050" name="Picture 2" descr="http://cliparts.co/cliparts/qcB/ALo/qcBALoo8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523" y="2169763"/>
            <a:ext cx="4396842" cy="445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35150" y="164177"/>
            <a:ext cx="2238375" cy="20478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954659" y="4803685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11056" y="5673702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77020" y="4803685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37105" y="403015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485083" y="5877941"/>
            <a:ext cx="5918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517255" y="4196588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2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858036" y="440357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4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466488" y="486524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6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2681" y="4326208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Counting by 2s did work!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/>
              <a:t>So, where is the needle?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936733" y="5150482"/>
            <a:ext cx="576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Between the 2 and 4.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19128" y="5673702"/>
            <a:ext cx="576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What number is in between 2 and 4?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319647" y="5493220"/>
            <a:ext cx="1637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3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613" y="6050775"/>
            <a:ext cx="7163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The melon has a mass of 3 kg.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3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9" grpId="0"/>
      <p:bldP spid="30" grpId="0"/>
      <p:bldP spid="31" grpId="0"/>
      <p:bldP spid="16" grpId="0"/>
      <p:bldP spid="17" grpId="0"/>
      <p:bldP spid="18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634662" y="2432806"/>
            <a:ext cx="1005840" cy="18288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46" y="164177"/>
            <a:ext cx="7561881" cy="1325563"/>
          </a:xfrm>
        </p:spPr>
        <p:txBody>
          <a:bodyPr/>
          <a:lstStyle/>
          <a:p>
            <a:r>
              <a:rPr lang="en-US" dirty="0" smtClean="0"/>
              <a:t>Can I use this same skill to name numbers on a scale?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746" y="1634846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need to find out how many milliliters of liquid is in this graduated cylinder.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9977739" y="5224250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77738" y="4077798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76" name="Picture 4" descr="http://www.cleapss.org.uk/attachments/article/0/E229/E229_files/Image161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67" y="99879"/>
            <a:ext cx="1642818" cy="665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9977737" y="2931346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77737" y="1784894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977736" y="638442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5382" y="2715902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What can we count by for each tick mark?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820933" y="65216"/>
            <a:ext cx="6222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mL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265181" y="5849211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5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65405" y="5306837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10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90310" y="4748558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15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165405" y="4190279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20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200260" y="3572783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25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182814" y="2992900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30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57093" y="2388761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7030A0"/>
                </a:solidFill>
              </a:rPr>
              <a:t>35</a:t>
            </a:r>
            <a:endParaRPr lang="en-US" sz="2000" b="1" cap="none" spc="0" dirty="0">
              <a:ln w="0"/>
              <a:solidFill>
                <a:srgbClr val="7030A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35381" y="3994506"/>
            <a:ext cx="576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There are 35 mL of liquid in the graduated cylinder.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9644612" y="2615686"/>
            <a:ext cx="21181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6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Practice 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506" y="1758156"/>
            <a:ext cx="71143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How many milliliters of liquid is in the graduated cylinder?</a:t>
            </a:r>
            <a:endParaRPr lang="en-US" sz="4400" dirty="0"/>
          </a:p>
        </p:txBody>
      </p:sp>
      <p:pic>
        <p:nvPicPr>
          <p:cNvPr id="5124" name="Picture 4" descr="http://p4cdn1static.sharpschool.com/UserFiles/Servers/Server_1450/Image/graduated%20cylinder.pn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647"/>
          <a:stretch/>
        </p:blipFill>
        <p:spPr bwMode="auto">
          <a:xfrm>
            <a:off x="7309771" y="157307"/>
            <a:ext cx="4882229" cy="670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437795" y="5877941"/>
            <a:ext cx="6864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544137" y="3704670"/>
            <a:ext cx="21181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42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87&quot;&gt;&lt;object type=&quot;3&quot; unique_id=&quot;10088&quot;&gt;&lt;property id=&quot;20148&quot; value=&quot;5&quot;/&gt;&lt;property id=&quot;20300&quot; value=&quot;Slide 1 - &amp;quot;Reading and Using a Scale&amp;quot;&quot;/&gt;&lt;property id=&quot;20307&quot; value=&quot;256&quot;/&gt;&lt;/object&gt;&lt;object type=&quot;3&quot; unique_id=&quot;10089&quot;&gt;&lt;property id=&quot;20148&quot; value=&quot;5&quot;/&gt;&lt;property id=&quot;20300&quot; value=&quot;Slide 2 - &amp;quot;Lesson Opening – Write the number that each star represents.&amp;quot;&quot;/&gt;&lt;property id=&quot;20307&quot; value=&quot;257&quot;/&gt;&lt;/object&gt;&lt;object type=&quot;3&quot; unique_id=&quot;10090&quot;&gt;&lt;property id=&quot;20148&quot; value=&quot;5&quot;/&gt;&lt;property id=&quot;20300&quot; value=&quot;Slide 3 - &amp;quot;Lesson Opening – Write the number that each star represents.&amp;quot;&quot;/&gt;&lt;property id=&quot;20307&quot; value=&quot;258&quot;/&gt;&lt;/object&gt;&lt;object type=&quot;3&quot; unique_id=&quot;10091&quot;&gt;&lt;property id=&quot;20148&quot; value=&quot;5&quot;/&gt;&lt;property id=&quot;20300&quot; value=&quot;Slide 4 - &amp;quot;Can I use this same skill to name numbers on a scale?&amp;quot;&quot;/&gt;&lt;property id=&quot;20307&quot; value=&quot;259&quot;/&gt;&lt;/object&gt;&lt;object type=&quot;3&quot; unique_id=&quot;10092&quot;&gt;&lt;property id=&quot;20148&quot; value=&quot;5&quot;/&gt;&lt;property id=&quot;20300&quot; value=&quot;Slide 5 - &amp;quot;Can I use this same skill to name numbers on a scale?&amp;quot;&quot;/&gt;&lt;property id=&quot;20307&quot; value=&quot;260&quot;/&gt;&lt;/object&gt;&lt;object type=&quot;3&quot; unique_id=&quot;10163&quot;&gt;&lt;property id=&quot;20148&quot; value=&quot;5&quot;/&gt;&lt;property id=&quot;20300&quot; value=&quot;Slide 6 - &amp;quot;Can I use this same skill to name numbers on a scale?&amp;quot;&quot;/&gt;&lt;property id=&quot;20307&quot; value=&quot;261&quot;/&gt;&lt;/object&gt;&lt;object type=&quot;3&quot; unique_id=&quot;10164&quot;&gt;&lt;property id=&quot;20148&quot; value=&quot;5&quot;/&gt;&lt;property id=&quot;20300&quot; value=&quot;Slide 7 - &amp;quot;Can I use this same skill to name numbers on a scale?&amp;quot;&quot;/&gt;&lt;property id=&quot;20307&quot; value=&quot;263&quot;/&gt;&lt;/object&gt;&lt;object type=&quot;3&quot; unique_id=&quot;10219&quot;&gt;&lt;property id=&quot;20148&quot; value=&quot;5&quot;/&gt;&lt;property id=&quot;20300&quot; value=&quot;Slide 8 - &amp;quot;Your Turn&amp;quot;&quot;/&gt;&lt;property id=&quot;20307&quot; value=&quot;264&quot;/&gt;&lt;/object&gt;&lt;object type=&quot;3&quot; unique_id=&quot;10220&quot;&gt;&lt;property id=&quot;20148&quot; value=&quot;5&quot;/&gt;&lt;property id=&quot;20300&quot; value=&quot;Slide 9 - &amp;quot;Exit Ticket&amp;quot;&quot;/&gt;&lt;property id=&quot;20307&quot; value=&quot;265&quot;/&gt;&lt;/object&gt;&lt;/object&gt;&lt;object type=&quot;8&quot; unique_id=&quot;1009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395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Reading and Using a Scale</vt:lpstr>
      <vt:lpstr>Lesson Opening – Write the number that each star represents.</vt:lpstr>
      <vt:lpstr>Lesson Opening – Write the number that each star represents.</vt:lpstr>
      <vt:lpstr>Can I use this same skill to name numbers on a scale?</vt:lpstr>
      <vt:lpstr>Can I use this same skill to name numbers on a scale?</vt:lpstr>
      <vt:lpstr>Can I use this same skill to name numbers on a scale?</vt:lpstr>
      <vt:lpstr>Can I use this same skill to name numbers on a scale?</vt:lpstr>
      <vt:lpstr>Your Turn</vt:lpstr>
      <vt:lpstr>Exit Ticket</vt:lpstr>
    </vt:vector>
  </TitlesOfParts>
  <Company>SDPBC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 Using a Scale</dc:title>
  <dc:creator>Loryn Lenartowicz</dc:creator>
  <cp:lastModifiedBy>Loryn Lenartowicz</cp:lastModifiedBy>
  <cp:revision>13</cp:revision>
  <dcterms:created xsi:type="dcterms:W3CDTF">2016-01-29T14:07:34Z</dcterms:created>
  <dcterms:modified xsi:type="dcterms:W3CDTF">2016-01-29T17:38:26Z</dcterms:modified>
</cp:coreProperties>
</file>