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1112077-4263-44D6-8B1F-7E068E1DE6A1}">
  <a:tblStyle styleId="{C1112077-4263-44D6-8B1F-7E068E1DE6A1}" styleName="Table_0">
    <a:wholeTbl>
      <a:tcTxStyle b="off" i="off">
        <a:font>
          <a:latin typeface="Arial Narrow"/>
          <a:ea typeface="Arial Narrow"/>
          <a:cs typeface="Arial Narrow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80040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44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4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4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4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Arial Narrow"/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Arial Narrow"/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Arial Narrow"/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Arial Narrow"/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Arial Narrow"/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Arial Narrow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Arial Narrow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Arial Narrow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Arial Narrow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4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 Narrow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 Narrow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 Narrow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 Narrow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 Narrow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 Narrow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 Narrow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 Narrow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 Narrow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 Narrow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 Narrow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 Narrow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 Narrow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 Narrow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 Narrow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 Narrow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 Narrow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 Narrow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4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 Narrow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 Narrow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 Narrow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 Narrow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 Narrow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 Narrow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 Narrow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 Narrow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 Narrow"/>
              <a:buNone/>
              <a:defRPr sz="9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Arial Narrow"/>
              <a:buNone/>
              <a:defRPr sz="3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4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 Narrow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 Narrow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 Narrow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 Narrow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 Narrow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 Narrow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 Narrow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 Narrow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 Narrow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 Narrow"/>
              <a:buNone/>
              <a:defRPr sz="44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 Narrow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Problems of the Day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533400" y="3276600"/>
            <a:ext cx="81533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B050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00B050"/>
                </a:solidFill>
                <a:latin typeface="Arial Narrow"/>
                <a:ea typeface="Arial Narrow"/>
                <a:cs typeface="Arial Narrow"/>
                <a:sym typeface="Arial Narrow"/>
              </a:rPr>
              <a:t>Unit 5: Area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962400" y="152400"/>
            <a:ext cx="5105399" cy="4572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B050"/>
              </a:buClr>
              <a:buSzPct val="25000"/>
              <a:buFont typeface="Arial Narrow"/>
              <a:buNone/>
            </a:pPr>
            <a:r>
              <a:rPr lang="en-US" sz="2800" b="1" i="0" u="none" strike="noStrike" cap="none">
                <a:solidFill>
                  <a:srgbClr val="00B050"/>
                </a:solidFill>
                <a:latin typeface="Arial Narrow"/>
                <a:ea typeface="Arial Narrow"/>
                <a:cs typeface="Arial Narrow"/>
                <a:sym typeface="Arial Narrow"/>
              </a:rPr>
              <a:t>Lesson 1 - 11.4: Understand Area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586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What are the areas of the two shapes below?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Arial Narrow"/>
              <a:buNone/>
            </a:pPr>
            <a:endParaRPr sz="32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Arial Narrow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Describe a situation in which you would need to know the area of a space.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6781800" y="6248400"/>
            <a:ext cx="2286000" cy="4572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B050"/>
              </a:buClr>
              <a:buSzPct val="250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00B050"/>
                </a:solidFill>
                <a:latin typeface="Arial Narrow"/>
                <a:ea typeface="Arial Narrow"/>
                <a:cs typeface="Arial Narrow"/>
                <a:sym typeface="Arial Narrow"/>
              </a:rPr>
              <a:t>MAFS.3.MD.3.5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752600"/>
            <a:ext cx="3048000" cy="306272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/>
          <p:nvPr/>
        </p:nvSpPr>
        <p:spPr>
          <a:xfrm>
            <a:off x="1143000" y="2286000"/>
            <a:ext cx="1981199" cy="457200"/>
          </a:xfrm>
          <a:prstGeom prst="rect">
            <a:avLst/>
          </a:prstGeom>
          <a:solidFill>
            <a:srgbClr val="FFFF00">
              <a:alpha val="4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1653540" y="2743200"/>
            <a:ext cx="960119" cy="1524000"/>
          </a:xfrm>
          <a:prstGeom prst="rect">
            <a:avLst/>
          </a:prstGeom>
          <a:solidFill>
            <a:srgbClr val="FFFF00">
              <a:alpha val="4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aphicFrame>
        <p:nvGraphicFramePr>
          <p:cNvPr id="100" name="Shape 100"/>
          <p:cNvGraphicFramePr/>
          <p:nvPr/>
        </p:nvGraphicFramePr>
        <p:xfrm>
          <a:off x="4701539" y="1691125"/>
          <a:ext cx="3541875" cy="3124250"/>
        </p:xfrm>
        <a:graphic>
          <a:graphicData uri="http://schemas.openxmlformats.org/drawingml/2006/table">
            <a:tbl>
              <a:tblPr firstRow="1" bandRow="1">
                <a:noFill/>
                <a:tableStyleId>{C1112077-4263-44D6-8B1F-7E068E1DE6A1}</a:tableStyleId>
              </a:tblPr>
              <a:tblGrid>
                <a:gridCol w="708375"/>
                <a:gridCol w="708375"/>
                <a:gridCol w="708375"/>
                <a:gridCol w="708375"/>
                <a:gridCol w="708375"/>
              </a:tblGrid>
              <a:tr h="62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62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62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62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62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0" y="152400"/>
            <a:ext cx="4495800" cy="563562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B050"/>
              </a:buClr>
              <a:buSzPct val="25000"/>
              <a:buFont typeface="Arial Narrow"/>
              <a:buNone/>
            </a:pPr>
            <a:r>
              <a:rPr lang="en-US" sz="2800" b="1" i="0" u="none" strike="noStrike" cap="none">
                <a:solidFill>
                  <a:srgbClr val="00B050"/>
                </a:solidFill>
                <a:latin typeface="Arial Narrow"/>
                <a:ea typeface="Arial Narrow"/>
                <a:cs typeface="Arial Narrow"/>
                <a:sym typeface="Arial Narrow"/>
              </a:rPr>
              <a:t>Lesson 2 - 11.5: Measure Area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586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What are the areas of the two shapes below?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781800" y="6248400"/>
            <a:ext cx="2286000" cy="4572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B050"/>
              </a:buClr>
              <a:buSzPct val="250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00B050"/>
                </a:solidFill>
                <a:latin typeface="Arial Narrow"/>
                <a:ea typeface="Arial Narrow"/>
                <a:cs typeface="Arial Narrow"/>
                <a:sym typeface="Arial Narrow"/>
              </a:rPr>
              <a:t>MAFS.3.MD.3.6</a:t>
            </a: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199"/>
            <a:ext cx="5270185" cy="411480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/>
          <p:nvPr/>
        </p:nvSpPr>
        <p:spPr>
          <a:xfrm>
            <a:off x="1051137" y="2209800"/>
            <a:ext cx="4054262" cy="2845799"/>
          </a:xfrm>
          <a:prstGeom prst="corner">
            <a:avLst>
              <a:gd name="adj1" fmla="val 40278"/>
              <a:gd name="adj2" fmla="val 61010"/>
            </a:avLst>
          </a:prstGeom>
          <a:solidFill>
            <a:srgbClr val="4F81BD">
              <a:alpha val="47058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5462586" y="2320071"/>
            <a:ext cx="3809999" cy="254317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/>
          <p:nvPr/>
        </p:nvSpPr>
        <p:spPr>
          <a:xfrm>
            <a:off x="3597062" y="6019800"/>
            <a:ext cx="517737" cy="53339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4114800" y="6096000"/>
            <a:ext cx="20574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= 1 square unit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114800" y="152400"/>
            <a:ext cx="4953000" cy="563562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B050"/>
              </a:buClr>
              <a:buSzPct val="25000"/>
              <a:buFont typeface="Arial Narrow"/>
              <a:buNone/>
            </a:pPr>
            <a:r>
              <a:rPr lang="en-US" sz="2800" b="1" i="0" u="none" strike="noStrike" cap="none">
                <a:solidFill>
                  <a:srgbClr val="00B050"/>
                </a:solidFill>
                <a:latin typeface="Arial Narrow"/>
                <a:ea typeface="Arial Narrow"/>
                <a:cs typeface="Arial Narrow"/>
                <a:sym typeface="Arial Narrow"/>
              </a:rPr>
              <a:t>Lesson 3 - 11.6: Use Area Models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601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Which expressions could you use to find the area of the shape below? </a:t>
            </a:r>
            <a:r>
              <a:rPr lang="en-US" sz="2800" b="0" i="1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(Choose all that apply.)</a:t>
            </a:r>
          </a:p>
          <a:p>
            <a:pPr marL="742950" marR="0" lvl="1" indent="-285750" algn="l" rtl="0">
              <a:spcBef>
                <a:spcPts val="360"/>
              </a:spcBef>
              <a:buClr>
                <a:schemeClr val="dk1"/>
              </a:buClr>
              <a:buSzPct val="10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1200150" marR="0" lvl="1" indent="-742950" algn="l" rtl="0">
              <a:spcBef>
                <a:spcPts val="720"/>
              </a:spcBef>
              <a:buClr>
                <a:schemeClr val="dk1"/>
              </a:buClr>
              <a:buSzPct val="100000"/>
              <a:buFont typeface="Arial Narrow"/>
              <a:buAutoNum type="alphaLcParenR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8 + 3 + 8 + 3</a:t>
            </a:r>
          </a:p>
          <a:p>
            <a:pPr marL="1200150" marR="0" lvl="1" indent="-742950" algn="l" rtl="0">
              <a:spcBef>
                <a:spcPts val="720"/>
              </a:spcBef>
              <a:buClr>
                <a:schemeClr val="dk1"/>
              </a:buClr>
              <a:buSzPct val="100000"/>
              <a:buFont typeface="Arial Narrow"/>
              <a:buAutoNum type="alphaLcParenR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8 + 8 + 8 </a:t>
            </a:r>
          </a:p>
          <a:p>
            <a:pPr marL="1200150" marR="0" lvl="1" indent="-742950" algn="l" rtl="0">
              <a:spcBef>
                <a:spcPts val="720"/>
              </a:spcBef>
              <a:buClr>
                <a:schemeClr val="dk1"/>
              </a:buClr>
              <a:buSzPct val="100000"/>
              <a:buFont typeface="Arial Narrow"/>
              <a:buAutoNum type="alphaLcParenR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8 x 8 x 8 </a:t>
            </a:r>
          </a:p>
          <a:p>
            <a:pPr marL="1200150" marR="0" lvl="1" indent="-742950" algn="l" rtl="0">
              <a:spcBef>
                <a:spcPts val="720"/>
              </a:spcBef>
              <a:buClr>
                <a:schemeClr val="dk1"/>
              </a:buClr>
              <a:buSzPct val="100000"/>
              <a:buFont typeface="Arial Narrow"/>
              <a:buAutoNum type="alphaLcParenR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(3 x 5) + (3 x 3)</a:t>
            </a:r>
          </a:p>
          <a:p>
            <a:pPr marL="1200150" marR="0" lvl="1" indent="-742950" algn="l" rtl="0">
              <a:spcBef>
                <a:spcPts val="720"/>
              </a:spcBef>
              <a:buClr>
                <a:schemeClr val="dk1"/>
              </a:buClr>
              <a:buSzPct val="100000"/>
              <a:buFont typeface="Arial Narrow"/>
              <a:buAutoNum type="alphaLcParenR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 + 3 + 3 + 3 + 3 + 3 + 3 + 3</a:t>
            </a:r>
          </a:p>
          <a:p>
            <a:pPr marL="1200150" marR="0" lvl="1" indent="-742950" algn="l" rtl="0">
              <a:spcBef>
                <a:spcPts val="720"/>
              </a:spcBef>
              <a:buClr>
                <a:schemeClr val="dk1"/>
              </a:buClr>
              <a:buSzPct val="100000"/>
              <a:buFont typeface="Arial Narrow"/>
              <a:buAutoNum type="alphaLcParenR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8 x 3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6781800" y="6248400"/>
            <a:ext cx="2286000" cy="4572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B050"/>
              </a:buClr>
              <a:buSzPct val="250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00B050"/>
                </a:solidFill>
                <a:latin typeface="Arial Narrow"/>
                <a:ea typeface="Arial Narrow"/>
                <a:cs typeface="Arial Narrow"/>
                <a:sym typeface="Arial Narrow"/>
              </a:rPr>
              <a:t>MAFS.3.MD.3.7</a:t>
            </a: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01323" y="2514600"/>
            <a:ext cx="3720715" cy="1938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8077199" cy="3810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B050"/>
              </a:buClr>
              <a:buSzPct val="25000"/>
              <a:buFont typeface="Arial Narrow"/>
              <a:buNone/>
            </a:pPr>
            <a:r>
              <a:rPr lang="en-US" sz="2400" b="1" i="0" u="none" strike="noStrike" cap="none">
                <a:solidFill>
                  <a:srgbClr val="00B050"/>
                </a:solidFill>
                <a:latin typeface="Arial Narrow"/>
                <a:ea typeface="Arial Narrow"/>
                <a:cs typeface="Arial Narrow"/>
                <a:sym typeface="Arial Narrow"/>
              </a:rPr>
              <a:t>Lesson 4 - Supplement: Relate Area to Multiplication and Division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586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What could the dimensions of a rectangle be that has DOUBLE the area of the rectangle below?</a:t>
            </a:r>
          </a:p>
          <a:p>
            <a:pPr marL="0" marR="0" lvl="0" indent="0" algn="ctr" rtl="0">
              <a:spcBef>
                <a:spcPts val="72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72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6781800" y="6248400"/>
            <a:ext cx="2286000" cy="4572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B050"/>
              </a:buClr>
              <a:buSzPct val="25000"/>
              <a:buFont typeface="Arial Narrow"/>
              <a:buNone/>
            </a:pPr>
            <a:r>
              <a:rPr lang="en-US" sz="2800" b="0" i="0" u="none" strike="noStrike" cap="none">
                <a:solidFill>
                  <a:srgbClr val="00B050"/>
                </a:solidFill>
                <a:latin typeface="Arial Narrow"/>
                <a:ea typeface="Arial Narrow"/>
                <a:cs typeface="Arial Narrow"/>
                <a:sym typeface="Arial Narrow"/>
              </a:rPr>
              <a:t>MAFS.3.MD.3.7</a:t>
            </a:r>
          </a:p>
        </p:txBody>
      </p:sp>
      <p:sp>
        <p:nvSpPr>
          <p:cNvPr id="128" name="Shape 128"/>
          <p:cNvSpPr/>
          <p:nvPr/>
        </p:nvSpPr>
        <p:spPr>
          <a:xfrm>
            <a:off x="3657600" y="3048000"/>
            <a:ext cx="1828800" cy="1676399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5499100" y="3655367"/>
            <a:ext cx="144780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 feet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848100" y="4724400"/>
            <a:ext cx="144780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 feet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Macintosh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 Narrow</vt:lpstr>
      <vt:lpstr>Office Theme</vt:lpstr>
      <vt:lpstr>Problems of the Day</vt:lpstr>
      <vt:lpstr>Lesson 1 - 11.4: Understand Area</vt:lpstr>
      <vt:lpstr>Lesson 2 - 11.5: Measure Area</vt:lpstr>
      <vt:lpstr>Lesson 3 - 11.6: Use Area Models</vt:lpstr>
      <vt:lpstr>Lesson 4 - Supplement: Relate Area to Multiplication and Division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of the Day</dc:title>
  <cp:lastModifiedBy>Beth Melnick</cp:lastModifiedBy>
  <cp:revision>1</cp:revision>
  <dcterms:modified xsi:type="dcterms:W3CDTF">2018-11-26T01:41:17Z</dcterms:modified>
</cp:coreProperties>
</file>