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72" r:id="rId8"/>
    <p:sldId id="262" r:id="rId9"/>
    <p:sldId id="263" r:id="rId10"/>
    <p:sldId id="264" r:id="rId11"/>
    <p:sldId id="269" r:id="rId12"/>
    <p:sldId id="267" r:id="rId13"/>
    <p:sldId id="268" r:id="rId14"/>
    <p:sldId id="270" r:id="rId15"/>
    <p:sldId id="271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1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CE35D-0FD7-4378-B63D-2565A8C7309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8E6A-9C15-461C-AA90-73401D24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Unit: Represent and Interpret Data</a:t>
            </a:r>
          </a:p>
          <a:p>
            <a:r>
              <a:rPr lang="en-US" dirty="0" smtClean="0"/>
              <a:t>MAFS.3.MD.2.3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 can organize data in a table to help me solve problems.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868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Now, we can answer those questions more easily…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977890" y="1929672"/>
            <a:ext cx="5837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most popular color?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 many people like red and green?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 many people voted in the survey?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92752" y="2308429"/>
            <a:ext cx="3862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and blue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6298" y="3610516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+ 3 = 9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385" y="4912603"/>
            <a:ext cx="492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+ 6 + 3 + 3 = 18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1" y="1555130"/>
            <a:ext cx="5334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8683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else do you notice about the data?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1" y="1555130"/>
            <a:ext cx="5334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0" y="1555130"/>
            <a:ext cx="5680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one more person voted for red or blue, that color would be the most popular.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same number of people voted for red AND green as the number of people who voted for blue AND yellow.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fewer people voted for green than blue.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more people voted for red than yellow.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question you would like to ask your classmates.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969"/>
            <a:ext cx="10515600" cy="41309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favorite cafeteria lunch?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get to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favorite brand of sneakers?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pets do you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favorite pizza topping?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siblings do you have?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Or, any other question that your teacher approves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your tables a title, label each side of the table, and write the choices on the left side of the table.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27649"/>
              </p:ext>
            </p:extLst>
          </p:nvPr>
        </p:nvGraphicFramePr>
        <p:xfrm>
          <a:off x="593015" y="1798731"/>
          <a:ext cx="7338060" cy="4805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030"/>
                <a:gridCol w="3669030"/>
              </a:tblGrid>
              <a:tr h="8009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</a:rPr>
                        <a:t>TITLE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LABEL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LABEL </a:t>
                      </a:r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dirty="0" smtClean="0"/>
                        <a:t>(usually 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NUMBER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OF STUDENTS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8009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Choice 1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Choice 2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Choice 3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Choice 3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2024" y="2528047"/>
            <a:ext cx="3832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Once you have completed your tally table and turned it into a frequency table,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write 3 observations about your data.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one is easier to use to make decisions about the data?  Why?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82272"/>
              </p:ext>
            </p:extLst>
          </p:nvPr>
        </p:nvGraphicFramePr>
        <p:xfrm>
          <a:off x="7040880" y="1576916"/>
          <a:ext cx="4594860" cy="3886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660" y="932146"/>
            <a:ext cx="6674856" cy="5006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9163" y="2973552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OR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7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Which one is easier to use to make decisions about the data?  Why?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a tally table and a frequency table?</a:t>
            </a:r>
          </a:p>
          <a:p>
            <a:pPr marL="914400" lvl="2" indent="0">
              <a:buNone/>
            </a:pPr>
            <a:r>
              <a:rPr lang="en-US" dirty="0" smtClean="0"/>
              <a:t>Can you turn a tally table into a frequency table?  Why would you want to do that?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important to organize our </a:t>
            </a:r>
            <a:r>
              <a:rPr lang="en-US" dirty="0" smtClean="0"/>
              <a:t>data into tables?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you find out how many people participated in </a:t>
            </a:r>
            <a:r>
              <a:rPr lang="en-US" dirty="0" smtClean="0"/>
              <a:t>a survey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If you wanted to know what kind of ice cream you should buy for a class party, what would be more useful to you?</a:t>
            </a:r>
            <a:endParaRPr lang="en-US" sz="6600" dirty="0"/>
          </a:p>
        </p:txBody>
      </p:sp>
      <p:pic>
        <p:nvPicPr>
          <p:cNvPr id="1026" name="Picture 2" descr="http://images.clipartpanda.com/ice-cream-clip-art-9T4a6kL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5" y="4320540"/>
            <a:ext cx="3508067" cy="24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660" y="932146"/>
            <a:ext cx="6674856" cy="5006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9163" y="2973552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OR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90528"/>
              </p:ext>
            </p:extLst>
          </p:nvPr>
        </p:nvGraphicFramePr>
        <p:xfrm>
          <a:off x="7204489" y="1298610"/>
          <a:ext cx="4594860" cy="43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777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2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79633"/>
              </p:ext>
            </p:extLst>
          </p:nvPr>
        </p:nvGraphicFramePr>
        <p:xfrm>
          <a:off x="6484399" y="1904400"/>
          <a:ext cx="4594860" cy="43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777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20436"/>
              </p:ext>
            </p:extLst>
          </p:nvPr>
        </p:nvGraphicFramePr>
        <p:xfrm>
          <a:off x="879213" y="1918752"/>
          <a:ext cx="4594860" cy="434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43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  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193801" y="3374252"/>
            <a:ext cx="4686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19384" y="6192913"/>
            <a:ext cx="31640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Tally Table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497" y="6254468"/>
            <a:ext cx="3642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Frequency Table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86" y="102870"/>
            <a:ext cx="10561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u="sng" dirty="0" smtClean="0">
                <a:solidFill>
                  <a:srgbClr val="00B050"/>
                </a:solidFill>
              </a:rPr>
              <a:t>tally table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and a </a:t>
            </a:r>
            <a:r>
              <a:rPr lang="en-US" sz="2800" u="sng" dirty="0" smtClean="0">
                <a:solidFill>
                  <a:srgbClr val="7030A0"/>
                </a:solidFill>
              </a:rPr>
              <a:t>frequency table </a:t>
            </a:r>
            <a:r>
              <a:rPr lang="en-US" sz="2800" dirty="0" smtClean="0"/>
              <a:t>are similar.</a:t>
            </a:r>
          </a:p>
          <a:p>
            <a:pPr algn="ctr"/>
            <a:r>
              <a:rPr lang="en-US" sz="2800" dirty="0" smtClean="0"/>
              <a:t>How are they alike?</a:t>
            </a:r>
          </a:p>
          <a:p>
            <a:pPr algn="ctr"/>
            <a:r>
              <a:rPr lang="en-US" sz="2800" dirty="0" smtClean="0"/>
              <a:t>How are they different?</a:t>
            </a:r>
          </a:p>
          <a:p>
            <a:pPr algn="ctr"/>
            <a:r>
              <a:rPr lang="en-US" sz="2800" dirty="0" smtClean="0"/>
              <a:t>Which one is easier to read?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2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79633"/>
              </p:ext>
            </p:extLst>
          </p:nvPr>
        </p:nvGraphicFramePr>
        <p:xfrm>
          <a:off x="6484399" y="1904400"/>
          <a:ext cx="4594860" cy="43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777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20436"/>
              </p:ext>
            </p:extLst>
          </p:nvPr>
        </p:nvGraphicFramePr>
        <p:xfrm>
          <a:off x="879213" y="1918752"/>
          <a:ext cx="4594860" cy="434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43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  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193801" y="3374252"/>
            <a:ext cx="4686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19384" y="6192913"/>
            <a:ext cx="31640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Tally Table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497" y="6254468"/>
            <a:ext cx="3642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Frequency Table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86" y="102870"/>
            <a:ext cx="1056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Both tables allow you to make observations about the </a:t>
            </a:r>
            <a:r>
              <a:rPr lang="en-US" sz="2800" dirty="0" smtClean="0">
                <a:solidFill>
                  <a:srgbClr val="FF0000"/>
                </a:solidFill>
              </a:rPr>
              <a:t>data</a:t>
            </a:r>
            <a:r>
              <a:rPr lang="en-US" sz="2800" dirty="0" smtClean="0"/>
              <a:t>, or information.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0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79633"/>
              </p:ext>
            </p:extLst>
          </p:nvPr>
        </p:nvGraphicFramePr>
        <p:xfrm>
          <a:off x="6484399" y="1904400"/>
          <a:ext cx="4594860" cy="43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777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20436"/>
              </p:ext>
            </p:extLst>
          </p:nvPr>
        </p:nvGraphicFramePr>
        <p:xfrm>
          <a:off x="879213" y="1918752"/>
          <a:ext cx="4594860" cy="434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43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  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llll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ll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193801" y="3374252"/>
            <a:ext cx="4686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19384" y="6192913"/>
            <a:ext cx="31640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Tally Table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497" y="6254468"/>
            <a:ext cx="3642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Frequency Table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86" y="171703"/>
            <a:ext cx="1056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ice cream flavor is the most popular?</a:t>
            </a:r>
          </a:p>
          <a:p>
            <a:pPr algn="ctr"/>
            <a:r>
              <a:rPr lang="en-US" sz="2800" dirty="0" smtClean="0"/>
              <a:t>Which ice cream flavor is the least popular?</a:t>
            </a:r>
          </a:p>
          <a:p>
            <a:pPr algn="ctr"/>
            <a:r>
              <a:rPr lang="en-US" sz="2800" dirty="0" smtClean="0"/>
              <a:t>How many more students like vanilla than chocolate?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7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0"/>
            <a:ext cx="5188527" cy="5662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So, what kind of ice cream should we buy?</a:t>
            </a:r>
            <a:endParaRPr lang="en-US" sz="5400" dirty="0"/>
          </a:p>
        </p:txBody>
      </p:sp>
      <p:pic>
        <p:nvPicPr>
          <p:cNvPr id="1026" name="Picture 2" descr="http://images.clipartpanda.com/ice-cream-clip-art-9T4a6kL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42" y="3345656"/>
            <a:ext cx="3508067" cy="24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6904"/>
              </p:ext>
            </p:extLst>
          </p:nvPr>
        </p:nvGraphicFramePr>
        <p:xfrm>
          <a:off x="6609090" y="1390109"/>
          <a:ext cx="4594860" cy="43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0"/>
                <a:gridCol w="1737360"/>
              </a:tblGrid>
              <a:tr h="4777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Favorite</a:t>
                      </a:r>
                      <a:r>
                        <a:rPr lang="en-US" sz="2400" b="1" u="none" baseline="0" dirty="0" smtClean="0"/>
                        <a:t> Ice Cream</a:t>
                      </a:r>
                      <a:endParaRPr lang="en-US" sz="2400" b="1" u="none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Ice Cream Flavor</a:t>
                      </a:r>
                      <a:endParaRPr lang="en-US" sz="24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How</a:t>
                      </a:r>
                      <a:r>
                        <a:rPr lang="en-US" sz="2000" u="sng" baseline="0" dirty="0" smtClean="0"/>
                        <a:t> Many Votes</a:t>
                      </a:r>
                      <a:endParaRPr lang="en-US" sz="2000" u="sng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Vanilla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Strawberry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 anchor="ctr"/>
                </a:tc>
              </a:tr>
              <a:tr h="777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Cookies and Cream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 smtClean="0"/>
              <a:t>Let’s look at some different data…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13576" r="1943" b="3682"/>
          <a:stretch/>
        </p:blipFill>
        <p:spPr>
          <a:xfrm rot="5400000">
            <a:off x="158115" y="2188845"/>
            <a:ext cx="5166360" cy="3600451"/>
          </a:xfrm>
        </p:spPr>
      </p:pic>
      <p:sp>
        <p:nvSpPr>
          <p:cNvPr id="7" name="TextBox 6"/>
          <p:cNvSpPr txBox="1"/>
          <p:nvPr/>
        </p:nvSpPr>
        <p:spPr>
          <a:xfrm flipH="1">
            <a:off x="5396344" y="2145117"/>
            <a:ext cx="6407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most popular color?</a:t>
            </a:r>
          </a:p>
          <a:p>
            <a:endParaRPr lang="en-US" sz="2800" dirty="0"/>
          </a:p>
          <a:p>
            <a:r>
              <a:rPr lang="en-US" sz="2800" dirty="0" smtClean="0"/>
              <a:t>How many people like red and green?</a:t>
            </a:r>
          </a:p>
          <a:p>
            <a:endParaRPr lang="en-US" sz="2800" dirty="0"/>
          </a:p>
          <a:p>
            <a:r>
              <a:rPr lang="en-US" sz="2800" dirty="0" smtClean="0"/>
              <a:t>How many people voted in the survey?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752109"/>
            <a:ext cx="6774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Kind of hard to tell without first putting the data into a table, huh?</a:t>
            </a:r>
            <a:endParaRPr lang="en-US" sz="40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6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 smtClean="0"/>
              <a:t>Let’s put the data into the </a:t>
            </a:r>
            <a:r>
              <a:rPr lang="en-US" dirty="0" smtClean="0">
                <a:solidFill>
                  <a:srgbClr val="0070C0"/>
                </a:solidFill>
              </a:rPr>
              <a:t>frequency table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13576" r="1943" b="3682"/>
          <a:stretch/>
        </p:blipFill>
        <p:spPr>
          <a:xfrm rot="5400000">
            <a:off x="158115" y="2188845"/>
            <a:ext cx="5166360" cy="3600451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49559"/>
              </p:ext>
            </p:extLst>
          </p:nvPr>
        </p:nvGraphicFramePr>
        <p:xfrm>
          <a:off x="5472544" y="1758755"/>
          <a:ext cx="6220692" cy="4004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0346"/>
                <a:gridCol w="3110346"/>
              </a:tblGrid>
              <a:tr h="800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9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775982" y="1692717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9013" y="2015867"/>
            <a:ext cx="42433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of People</a:t>
            </a:r>
            <a:endParaRPr lang="en-US" sz="2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5982" y="2479964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3613" y="2479964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30923" y="2778369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30923" y="4048930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30923" y="6324599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74145" y="2778368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30923" y="4460630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74145" y="5550877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75981" y="3275898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93613" y="3281466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230923" y="3190069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30923" y="5267409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28889" y="3172484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84927" y="4413713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84927" y="4790244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35691" y="5166775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75980" y="4089667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93613" y="4084099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458349" y="3645541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301261" y="5586046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28889" y="3608149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75980" y="4900084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</a:t>
            </a:r>
            <a:endParaRPr lang="en-US" sz="5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93613" y="4840913"/>
            <a:ext cx="424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01261" y="4823328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329983" y="5949778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280116" y="3994763"/>
            <a:ext cx="967154" cy="3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67083" y="1208816"/>
            <a:ext cx="6021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Favorite Colors in our Class</a:t>
            </a:r>
            <a:endParaRPr lang="en-US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8" grpId="0"/>
      <p:bldP spid="19" grpId="0"/>
      <p:bldP spid="26" grpId="0"/>
      <p:bldP spid="27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ganize Data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8 - &amp;quot;Let’s look at some different data…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Let’s put the data into the frequency table…&amp;quot;&quot;/&gt;&lt;property id=&quot;20307&quot; value=&quot;263&quot;/&gt;&lt;/object&gt;&lt;object type=&quot;3&quot; unique_id=&quot;10082&quot;&gt;&lt;property id=&quot;20148&quot; value=&quot;5&quot;/&gt;&lt;property id=&quot;20300&quot; value=&quot;Slide 10 - &amp;quot;Now, we can answer those questions more easily…&amp;quot;&quot;/&gt;&lt;property id=&quot;20307&quot; value=&quot;264&quot;/&gt;&lt;/object&gt;&lt;object type=&quot;3&quot; unique_id=&quot;10127&quot;&gt;&lt;property id=&quot;20148&quot; value=&quot;5&quot;/&gt;&lt;property id=&quot;20300&quot; value=&quot;Slide 5&quot;/&gt;&lt;property id=&quot;20307&quot; value=&quot;265&quot;/&gt;&lt;/object&gt;&lt;object type=&quot;3&quot; unique_id=&quot;10128&quot;&gt;&lt;property id=&quot;20148&quot; value=&quot;5&quot;/&gt;&lt;property id=&quot;20300&quot; value=&quot;Slide 6&quot;/&gt;&lt;property id=&quot;20307&quot; value=&quot;266&quot;/&gt;&lt;/object&gt;&lt;object type=&quot;3&quot; unique_id=&quot;10208&quot;&gt;&lt;property id=&quot;20148&quot; value=&quot;5&quot;/&gt;&lt;property id=&quot;20300&quot; value=&quot;Slide 11 - &amp;quot;What else do you notice about the data?&amp;quot;&quot;/&gt;&lt;property id=&quot;20307&quot; value=&quot;269&quot;/&gt;&lt;/object&gt;&lt;object type=&quot;3&quot; unique_id=&quot;10209&quot;&gt;&lt;property id=&quot;20148&quot; value=&quot;5&quot;/&gt;&lt;property id=&quot;20300&quot; value=&quot;Slide 12 - &amp;quot;Choose a question you would like to ask your classmates.&amp;quot;&quot;/&gt;&lt;property id=&quot;20307&quot; value=&quot;267&quot;/&gt;&lt;/object&gt;&lt;object type=&quot;3&quot; unique_id=&quot;10210&quot;&gt;&lt;property id=&quot;20148&quot; value=&quot;5&quot;/&gt;&lt;property id=&quot;20300&quot; value=&quot;Slide 13 - &amp;quot;Give your tables a title, label each side of the table, and write the choices on the left side of the table.&amp;quot;&quot;/&gt;&lt;property id=&quot;20307&quot; value=&quot;268&quot;/&gt;&lt;/object&gt;&lt;object type=&quot;3&quot; unique_id=&quot;10211&quot;&gt;&lt;property id=&quot;20148&quot; value=&quot;5&quot;/&gt;&lt;property id=&quot;20300&quot; value=&quot;Slide 14 - &amp;quot;Wrap-Up&amp;quot;&quot;/&gt;&lt;property id=&quot;20307&quot; value=&quot;270&quot;/&gt;&lt;/object&gt;&lt;object type=&quot;3&quot; unique_id=&quot;10212&quot;&gt;&lt;property id=&quot;20148&quot; value=&quot;5&quot;/&gt;&lt;property id=&quot;20300&quot; value=&quot;Slide 15 - &amp;quot;Wrap-Up&amp;quot;&quot;/&gt;&lt;property id=&quot;20307&quot; value=&quot;271&quot;/&gt;&lt;/object&gt;&lt;object type=&quot;3&quot; unique_id=&quot;10277&quot;&gt;&lt;property id=&quot;20148&quot; value=&quot;5&quot;/&gt;&lt;property id=&quot;20300&quot; value=&quot;Slide 7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713</Words>
  <Application>Microsoft Office PowerPoint</Application>
  <PresentationFormat>Widescreen</PresentationFormat>
  <Paragraphs>191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Baskerville Old Face</vt:lpstr>
      <vt:lpstr>Calibri</vt:lpstr>
      <vt:lpstr>Calibri Light</vt:lpstr>
      <vt:lpstr>Office Theme</vt:lpstr>
      <vt:lpstr>Organize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some different data…</vt:lpstr>
      <vt:lpstr>Let’s put the data into the frequency table…</vt:lpstr>
      <vt:lpstr>Now, we can answer those questions more easily…</vt:lpstr>
      <vt:lpstr>What else do you notice about the data?</vt:lpstr>
      <vt:lpstr>Choose a question you would like to ask your classmates.</vt:lpstr>
      <vt:lpstr>Give your tables a title, label each side of the table, and write the choices on the left side of the table.</vt:lpstr>
      <vt:lpstr>Wrap-Up</vt:lpstr>
      <vt:lpstr>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Organize Data</dc:title>
  <dc:creator>Loryn Lenartowicz</dc:creator>
  <cp:lastModifiedBy>Loryn Lenartowicz</cp:lastModifiedBy>
  <cp:revision>21</cp:revision>
  <dcterms:created xsi:type="dcterms:W3CDTF">2015-07-08T18:56:38Z</dcterms:created>
  <dcterms:modified xsi:type="dcterms:W3CDTF">2015-07-09T19:49:59Z</dcterms:modified>
</cp:coreProperties>
</file>