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D6C278F-EEE7-453B-A2B1-7ECE1ECC38CB}">
  <a:tblStyle styleId="{5D6C278F-EEE7-453B-A2B1-7ECE1ECC38C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20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9357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309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9946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745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9858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7485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7776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3021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7099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1443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007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42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9840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0612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3948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979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0225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19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 the Area of Complex Shapes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MAFS.3.MD.3.7d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– Create your dream classroom Floor Plan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DREAM classroom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the requirements on the Requirement List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grid paper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forget to find the AREA and PERIMETER for each part of your classroom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b="6693"/>
          <a:stretch/>
        </p:blipFill>
        <p:spPr>
          <a:xfrm>
            <a:off x="1878361" y="26125"/>
            <a:ext cx="9475438" cy="68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pictures are examples of real floor plans.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/>
          <p:cNvPicPr preferRelativeResize="0"/>
          <p:nvPr/>
        </p:nvPicPr>
        <p:blipFill rotWithShape="1">
          <a:blip r:embed="rId3">
            <a:alphaModFix/>
          </a:blip>
          <a:srcRect l="19964" t="23135" r="21508" b="1911"/>
          <a:stretch/>
        </p:blipFill>
        <p:spPr>
          <a:xfrm>
            <a:off x="3048000" y="381001"/>
            <a:ext cx="6248399" cy="6115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6024" y="304801"/>
            <a:ext cx="8833122" cy="5999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381000"/>
            <a:ext cx="6232212" cy="624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Shape 2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838200"/>
            <a:ext cx="6934199" cy="4982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Shape 262"/>
          <p:cNvPicPr preferRelativeResize="0"/>
          <p:nvPr/>
        </p:nvPicPr>
        <p:blipFill rotWithShape="1">
          <a:blip r:embed="rId3">
            <a:alphaModFix/>
          </a:blip>
          <a:srcRect b="6693"/>
          <a:stretch/>
        </p:blipFill>
        <p:spPr>
          <a:xfrm>
            <a:off x="1368912" y="26125"/>
            <a:ext cx="9475438" cy="68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Ticket (slide 1 of 2)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area of the figure below?</a:t>
            </a:r>
          </a:p>
        </p:txBody>
      </p:sp>
      <p:sp>
        <p:nvSpPr>
          <p:cNvPr id="269" name="Shape 269"/>
          <p:cNvSpPr/>
          <p:nvPr/>
        </p:nvSpPr>
        <p:spPr>
          <a:xfrm rot="10800000">
            <a:off x="3579222" y="2795453"/>
            <a:ext cx="5773782" cy="3030582"/>
          </a:xfrm>
          <a:prstGeom prst="corner">
            <a:avLst>
              <a:gd name="adj1" fmla="val 56897"/>
              <a:gd name="adj2" fmla="val 45690"/>
            </a:avLst>
          </a:prstGeom>
          <a:gradFill>
            <a:gsLst>
              <a:gs pos="0">
                <a:srgbClr val="FFC647"/>
              </a:gs>
              <a:gs pos="50000">
                <a:srgbClr val="FFC600"/>
              </a:gs>
              <a:gs pos="100000">
                <a:srgbClr val="E3B400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2202563" y="3361798"/>
            <a:ext cx="137665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yards</a:t>
            </a:r>
          </a:p>
        </p:txBody>
      </p:sp>
      <p:sp>
        <p:nvSpPr>
          <p:cNvPr id="271" name="Shape 271"/>
          <p:cNvSpPr/>
          <p:nvPr/>
        </p:nvSpPr>
        <p:spPr>
          <a:xfrm>
            <a:off x="7976345" y="5703103"/>
            <a:ext cx="137665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yards</a:t>
            </a:r>
          </a:p>
        </p:txBody>
      </p:sp>
      <p:sp>
        <p:nvSpPr>
          <p:cNvPr id="272" name="Shape 272"/>
          <p:cNvSpPr/>
          <p:nvPr/>
        </p:nvSpPr>
        <p:spPr>
          <a:xfrm rot="-5400000">
            <a:off x="7109844" y="4980255"/>
            <a:ext cx="137665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yards</a:t>
            </a:r>
          </a:p>
        </p:txBody>
      </p:sp>
      <p:sp>
        <p:nvSpPr>
          <p:cNvPr id="273" name="Shape 273"/>
          <p:cNvSpPr/>
          <p:nvPr/>
        </p:nvSpPr>
        <p:spPr>
          <a:xfrm>
            <a:off x="5673589" y="2294960"/>
            <a:ext cx="1585048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yards</a:t>
            </a:r>
          </a:p>
        </p:txBody>
      </p:sp>
      <p:sp>
        <p:nvSpPr>
          <p:cNvPr id="274" name="Shape 274"/>
          <p:cNvSpPr/>
          <p:nvPr/>
        </p:nvSpPr>
        <p:spPr>
          <a:xfrm>
            <a:off x="9353004" y="3946573"/>
            <a:ext cx="1376658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yards</a:t>
            </a:r>
          </a:p>
        </p:txBody>
      </p:sp>
      <p:sp>
        <p:nvSpPr>
          <p:cNvPr id="275" name="Shape 275"/>
          <p:cNvSpPr/>
          <p:nvPr/>
        </p:nvSpPr>
        <p:spPr>
          <a:xfrm>
            <a:off x="5089453" y="4450769"/>
            <a:ext cx="1376658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yards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Ticket (slide 2 of 2)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all the expressions that can be used to find the area of the rectangle below.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x 3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x 13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x (10 + 3)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 x 9) + (3 x 3)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 x 10) + (3 x 3)</a:t>
            </a:r>
          </a:p>
        </p:txBody>
      </p:sp>
      <p:sp>
        <p:nvSpPr>
          <p:cNvPr id="282" name="Shape 282"/>
          <p:cNvSpPr/>
          <p:nvPr/>
        </p:nvSpPr>
        <p:spPr>
          <a:xfrm>
            <a:off x="5303519" y="3367744"/>
            <a:ext cx="5225143" cy="126709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7129981" y="2927357"/>
            <a:ext cx="151996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units</a:t>
            </a:r>
          </a:p>
        </p:txBody>
      </p:sp>
      <p:sp>
        <p:nvSpPr>
          <p:cNvPr id="284" name="Shape 284"/>
          <p:cNvSpPr/>
          <p:nvPr/>
        </p:nvSpPr>
        <p:spPr>
          <a:xfrm rot="-5400000">
            <a:off x="4486624" y="3708906"/>
            <a:ext cx="131157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rectangle below?</a:t>
            </a:r>
          </a:p>
        </p:txBody>
      </p:sp>
      <p:sp>
        <p:nvSpPr>
          <p:cNvPr id="92" name="Shape 92"/>
          <p:cNvSpPr/>
          <p:nvPr/>
        </p:nvSpPr>
        <p:spPr>
          <a:xfrm>
            <a:off x="3135085" y="3254827"/>
            <a:ext cx="4789713" cy="1589315"/>
          </a:xfrm>
          <a:prstGeom prst="rect">
            <a:avLst/>
          </a:prstGeom>
          <a:solidFill>
            <a:srgbClr val="CC66FF"/>
          </a:solidFill>
          <a:ln w="12700" cap="flat" cmpd="sng">
            <a:solidFill>
              <a:srgbClr val="00206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853892" y="2783958"/>
            <a:ext cx="135210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feet</a:t>
            </a:r>
          </a:p>
        </p:txBody>
      </p:sp>
      <p:sp>
        <p:nvSpPr>
          <p:cNvPr id="94" name="Shape 94"/>
          <p:cNvSpPr/>
          <p:nvPr/>
        </p:nvSpPr>
        <p:spPr>
          <a:xfrm>
            <a:off x="1991375" y="3963925"/>
            <a:ext cx="114371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feet</a:t>
            </a:r>
          </a:p>
        </p:txBody>
      </p:sp>
      <p:graphicFrame>
        <p:nvGraphicFramePr>
          <p:cNvPr id="95" name="Shape 95"/>
          <p:cNvGraphicFramePr/>
          <p:nvPr/>
        </p:nvGraphicFramePr>
        <p:xfrm>
          <a:off x="3135085" y="3265711"/>
          <a:ext cx="4789800" cy="1575400"/>
        </p:xfrm>
        <a:graphic>
          <a:graphicData uri="http://schemas.openxmlformats.org/drawingml/2006/table">
            <a:tbl>
              <a:tblPr firstRow="1" bandRow="1">
                <a:noFill/>
                <a:tableStyleId>{5D6C278F-EEE7-453B-A2B1-7ECE1ECC38CB}</a:tableStyleId>
              </a:tblPr>
              <a:tblGrid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</a:tblGrid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96" name="Shape 96"/>
          <p:cNvSpPr/>
          <p:nvPr/>
        </p:nvSpPr>
        <p:spPr>
          <a:xfrm>
            <a:off x="3820898" y="3363760"/>
            <a:ext cx="267413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2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4 × 12 </a:t>
            </a:r>
          </a:p>
        </p:txBody>
      </p:sp>
      <p:sp>
        <p:nvSpPr>
          <p:cNvPr id="97" name="Shape 97"/>
          <p:cNvSpPr/>
          <p:nvPr/>
        </p:nvSpPr>
        <p:spPr>
          <a:xfrm>
            <a:off x="6205992" y="3379462"/>
            <a:ext cx="4640116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2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= 48 </a:t>
            </a:r>
            <a:r>
              <a:rPr lang="en-US" sz="44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square feet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also use the Distributive Property to find the area of this rectangle.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rectangle below?</a:t>
            </a:r>
          </a:p>
        </p:txBody>
      </p:sp>
      <p:sp>
        <p:nvSpPr>
          <p:cNvPr id="104" name="Shape 104"/>
          <p:cNvSpPr/>
          <p:nvPr/>
        </p:nvSpPr>
        <p:spPr>
          <a:xfrm>
            <a:off x="3135085" y="3254827"/>
            <a:ext cx="4789713" cy="1589315"/>
          </a:xfrm>
          <a:prstGeom prst="rect">
            <a:avLst/>
          </a:prstGeom>
          <a:solidFill>
            <a:srgbClr val="CC66FF"/>
          </a:solidFill>
          <a:ln w="12700" cap="flat" cmpd="sng">
            <a:solidFill>
              <a:srgbClr val="00206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853892" y="2310197"/>
            <a:ext cx="135210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feet</a:t>
            </a:r>
          </a:p>
        </p:txBody>
      </p:sp>
      <p:sp>
        <p:nvSpPr>
          <p:cNvPr id="106" name="Shape 106"/>
          <p:cNvSpPr/>
          <p:nvPr/>
        </p:nvSpPr>
        <p:spPr>
          <a:xfrm>
            <a:off x="1991375" y="3963925"/>
            <a:ext cx="114371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feet</a:t>
            </a:r>
          </a:p>
        </p:txBody>
      </p:sp>
      <p:graphicFrame>
        <p:nvGraphicFramePr>
          <p:cNvPr id="107" name="Shape 107"/>
          <p:cNvGraphicFramePr/>
          <p:nvPr/>
        </p:nvGraphicFramePr>
        <p:xfrm>
          <a:off x="3135085" y="3265711"/>
          <a:ext cx="4789800" cy="1575400"/>
        </p:xfrm>
        <a:graphic>
          <a:graphicData uri="http://schemas.openxmlformats.org/drawingml/2006/table">
            <a:tbl>
              <a:tblPr firstRow="1" bandRow="1">
                <a:noFill/>
                <a:tableStyleId>{5D6C278F-EEE7-453B-A2B1-7ECE1ECC38CB}</a:tableStyleId>
              </a:tblPr>
              <a:tblGrid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  <a:gridCol w="399150"/>
              </a:tblGrid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93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08" name="Shape 108"/>
          <p:cNvSpPr/>
          <p:nvPr/>
        </p:nvSpPr>
        <p:spPr>
          <a:xfrm>
            <a:off x="3754985" y="3397064"/>
            <a:ext cx="267413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2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4 × 10 </a:t>
            </a:r>
          </a:p>
        </p:txBody>
      </p:sp>
      <p:sp>
        <p:nvSpPr>
          <p:cNvPr id="109" name="Shape 109"/>
          <p:cNvSpPr/>
          <p:nvPr/>
        </p:nvSpPr>
        <p:spPr>
          <a:xfrm>
            <a:off x="3147348" y="5157762"/>
            <a:ext cx="478207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(4 × 10) + (4 × 2)</a:t>
            </a:r>
          </a:p>
        </p:txBody>
      </p:sp>
      <p:cxnSp>
        <p:nvCxnSpPr>
          <p:cNvPr id="110" name="Shape 110"/>
          <p:cNvCxnSpPr/>
          <p:nvPr/>
        </p:nvCxnSpPr>
        <p:spPr>
          <a:xfrm>
            <a:off x="7106193" y="3076346"/>
            <a:ext cx="13063" cy="2018167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  <p:sp>
        <p:nvSpPr>
          <p:cNvPr id="111" name="Shape 111"/>
          <p:cNvSpPr/>
          <p:nvPr/>
        </p:nvSpPr>
        <p:spPr>
          <a:xfrm>
            <a:off x="4004651" y="2821019"/>
            <a:ext cx="122431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10 feet</a:t>
            </a:r>
          </a:p>
        </p:txBody>
      </p:sp>
      <p:sp>
        <p:nvSpPr>
          <p:cNvPr id="112" name="Shape 112"/>
          <p:cNvSpPr/>
          <p:nvPr/>
        </p:nvSpPr>
        <p:spPr>
          <a:xfrm>
            <a:off x="7210628" y="2832258"/>
            <a:ext cx="104156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 feet</a:t>
            </a:r>
          </a:p>
        </p:txBody>
      </p:sp>
      <p:sp>
        <p:nvSpPr>
          <p:cNvPr id="113" name="Shape 113"/>
          <p:cNvSpPr/>
          <p:nvPr/>
        </p:nvSpPr>
        <p:spPr>
          <a:xfrm rot="-5400000">
            <a:off x="6385305" y="3499646"/>
            <a:ext cx="2206053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2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4 × 2 </a:t>
            </a:r>
          </a:p>
        </p:txBody>
      </p:sp>
      <p:sp>
        <p:nvSpPr>
          <p:cNvPr id="114" name="Shape 114"/>
          <p:cNvSpPr/>
          <p:nvPr/>
        </p:nvSpPr>
        <p:spPr>
          <a:xfrm>
            <a:off x="4568523" y="5872107"/>
            <a:ext cx="533646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40 + 8 = 48 </a:t>
            </a:r>
            <a:r>
              <a:rPr lang="en-US" sz="32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square feet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48352" y="170447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you have a shape like this and you want to find the area?</a:t>
            </a:r>
          </a:p>
        </p:txBody>
      </p:sp>
      <p:sp>
        <p:nvSpPr>
          <p:cNvPr id="120" name="Shape 120"/>
          <p:cNvSpPr/>
          <p:nvPr/>
        </p:nvSpPr>
        <p:spPr>
          <a:xfrm>
            <a:off x="1364974" y="1770199"/>
            <a:ext cx="3750365" cy="4617347"/>
          </a:xfrm>
          <a:prstGeom prst="corner">
            <a:avLst>
              <a:gd name="adj1" fmla="val 46113"/>
              <a:gd name="adj2" fmla="val 50000"/>
            </a:avLst>
          </a:prstGeom>
          <a:solidFill>
            <a:srgbClr val="CC66FF"/>
          </a:solidFill>
          <a:ln w="12700" cap="flat" cmpd="sng">
            <a:solidFill>
              <a:srgbClr val="00206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1" name="Shape 121"/>
          <p:cNvGraphicFramePr/>
          <p:nvPr/>
        </p:nvGraphicFramePr>
        <p:xfrm>
          <a:off x="1364974" y="1770198"/>
          <a:ext cx="1875150" cy="4630600"/>
        </p:xfrm>
        <a:graphic>
          <a:graphicData uri="http://schemas.openxmlformats.org/drawingml/2006/table">
            <a:tbl>
              <a:tblPr firstRow="1" bandRow="1">
                <a:noFill/>
                <a:tableStyleId>{5D6C278F-EEE7-453B-A2B1-7ECE1ECC38CB}</a:tableStyleId>
              </a:tblPr>
              <a:tblGrid>
                <a:gridCol w="625050"/>
                <a:gridCol w="625050"/>
                <a:gridCol w="625050"/>
              </a:tblGrid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22" name="Shape 122"/>
          <p:cNvSpPr/>
          <p:nvPr/>
        </p:nvSpPr>
        <p:spPr>
          <a:xfrm>
            <a:off x="377203" y="3950671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cm</a:t>
            </a:r>
          </a:p>
        </p:txBody>
      </p:sp>
      <p:sp>
        <p:nvSpPr>
          <p:cNvPr id="123" name="Shape 123"/>
          <p:cNvSpPr/>
          <p:nvPr/>
        </p:nvSpPr>
        <p:spPr>
          <a:xfrm>
            <a:off x="2557184" y="6249923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cm</a:t>
            </a:r>
          </a:p>
        </p:txBody>
      </p:sp>
      <p:sp>
        <p:nvSpPr>
          <p:cNvPr id="124" name="Shape 124"/>
          <p:cNvSpPr/>
          <p:nvPr/>
        </p:nvSpPr>
        <p:spPr>
          <a:xfrm>
            <a:off x="1848193" y="1323045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cm</a:t>
            </a:r>
          </a:p>
        </p:txBody>
      </p:sp>
      <p:sp>
        <p:nvSpPr>
          <p:cNvPr id="125" name="Shape 125"/>
          <p:cNvSpPr/>
          <p:nvPr/>
        </p:nvSpPr>
        <p:spPr>
          <a:xfrm>
            <a:off x="3240157" y="2654889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cm</a:t>
            </a:r>
          </a:p>
        </p:txBody>
      </p:sp>
      <p:sp>
        <p:nvSpPr>
          <p:cNvPr id="126" name="Shape 126"/>
          <p:cNvSpPr/>
          <p:nvPr/>
        </p:nvSpPr>
        <p:spPr>
          <a:xfrm>
            <a:off x="3734042" y="4195039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cm</a:t>
            </a:r>
          </a:p>
        </p:txBody>
      </p:sp>
      <p:sp>
        <p:nvSpPr>
          <p:cNvPr id="127" name="Shape 127"/>
          <p:cNvSpPr/>
          <p:nvPr/>
        </p:nvSpPr>
        <p:spPr>
          <a:xfrm>
            <a:off x="5026128" y="5261839"/>
            <a:ext cx="987771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cm</a:t>
            </a:r>
          </a:p>
        </p:txBody>
      </p:sp>
      <p:sp>
        <p:nvSpPr>
          <p:cNvPr id="128" name="Shape 128"/>
          <p:cNvSpPr/>
          <p:nvPr/>
        </p:nvSpPr>
        <p:spPr>
          <a:xfrm>
            <a:off x="6522748" y="1090521"/>
            <a:ext cx="5542607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Decompose the shape into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</p:txBody>
      </p:sp>
      <p:sp>
        <p:nvSpPr>
          <p:cNvPr id="129" name="Shape 129"/>
          <p:cNvSpPr/>
          <p:nvPr/>
        </p:nvSpPr>
        <p:spPr>
          <a:xfrm>
            <a:off x="5974078" y="2654889"/>
            <a:ext cx="6217921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Find the area of each rectangle.</a:t>
            </a:r>
          </a:p>
        </p:txBody>
      </p:sp>
      <p:sp>
        <p:nvSpPr>
          <p:cNvPr id="130" name="Shape 130"/>
          <p:cNvSpPr/>
          <p:nvPr/>
        </p:nvSpPr>
        <p:spPr>
          <a:xfrm rot="-3981238">
            <a:off x="923677" y="3379517"/>
            <a:ext cx="2744661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8 × 3 = 24 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3246300" y="4661876"/>
          <a:ext cx="1869075" cy="1737375"/>
        </p:xfrm>
        <a:graphic>
          <a:graphicData uri="http://schemas.openxmlformats.org/drawingml/2006/table">
            <a:tbl>
              <a:tblPr firstRow="1" bandRow="1">
                <a:noFill/>
                <a:tableStyleId>{5D6C278F-EEE7-453B-A2B1-7ECE1ECC38CB}</a:tableStyleId>
              </a:tblPr>
              <a:tblGrid>
                <a:gridCol w="623025"/>
                <a:gridCol w="623025"/>
                <a:gridCol w="623025"/>
              </a:tblGrid>
              <a:tr h="579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9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79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32" name="Shape 132"/>
          <p:cNvSpPr/>
          <p:nvPr/>
        </p:nvSpPr>
        <p:spPr>
          <a:xfrm>
            <a:off x="3460730" y="4774755"/>
            <a:ext cx="1534393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 × 3 </a:t>
            </a:r>
            <a:b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= 9 </a:t>
            </a:r>
          </a:p>
        </p:txBody>
      </p:sp>
      <p:sp>
        <p:nvSpPr>
          <p:cNvPr id="133" name="Shape 133"/>
          <p:cNvSpPr/>
          <p:nvPr/>
        </p:nvSpPr>
        <p:spPr>
          <a:xfrm>
            <a:off x="5971546" y="3596728"/>
            <a:ext cx="622298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Add the areas of each rectangle.</a:t>
            </a:r>
          </a:p>
        </p:txBody>
      </p:sp>
      <p:sp>
        <p:nvSpPr>
          <p:cNvPr id="134" name="Shape 134"/>
          <p:cNvSpPr/>
          <p:nvPr/>
        </p:nvSpPr>
        <p:spPr>
          <a:xfrm>
            <a:off x="6450419" y="4803278"/>
            <a:ext cx="568726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24 + 9 = 33 square cm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try one together…</a:t>
            </a:r>
          </a:p>
        </p:txBody>
      </p:sp>
      <p:sp>
        <p:nvSpPr>
          <p:cNvPr id="140" name="Shape 140"/>
          <p:cNvSpPr/>
          <p:nvPr/>
        </p:nvSpPr>
        <p:spPr>
          <a:xfrm>
            <a:off x="1669773" y="2478158"/>
            <a:ext cx="3200399" cy="3200399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4856921" y="4227444"/>
            <a:ext cx="815010" cy="1451112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2725450" y="2015643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in</a:t>
            </a:r>
          </a:p>
        </p:txBody>
      </p:sp>
      <p:sp>
        <p:nvSpPr>
          <p:cNvPr id="143" name="Shape 143"/>
          <p:cNvSpPr/>
          <p:nvPr/>
        </p:nvSpPr>
        <p:spPr>
          <a:xfrm>
            <a:off x="872759" y="3785969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in</a:t>
            </a:r>
          </a:p>
        </p:txBody>
      </p:sp>
      <p:sp>
        <p:nvSpPr>
          <p:cNvPr id="144" name="Shape 144"/>
          <p:cNvSpPr/>
          <p:nvPr/>
        </p:nvSpPr>
        <p:spPr>
          <a:xfrm>
            <a:off x="4870173" y="3774871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in</a:t>
            </a:r>
          </a:p>
        </p:txBody>
      </p:sp>
      <p:sp>
        <p:nvSpPr>
          <p:cNvPr id="145" name="Shape 145"/>
          <p:cNvSpPr/>
          <p:nvPr/>
        </p:nvSpPr>
        <p:spPr>
          <a:xfrm>
            <a:off x="4797285" y="2956548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in</a:t>
            </a:r>
          </a:p>
        </p:txBody>
      </p:sp>
      <p:sp>
        <p:nvSpPr>
          <p:cNvPr id="146" name="Shape 146"/>
          <p:cNvSpPr/>
          <p:nvPr/>
        </p:nvSpPr>
        <p:spPr>
          <a:xfrm>
            <a:off x="3244896" y="5556296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in</a:t>
            </a:r>
          </a:p>
        </p:txBody>
      </p:sp>
      <p:sp>
        <p:nvSpPr>
          <p:cNvPr id="147" name="Shape 147"/>
          <p:cNvSpPr/>
          <p:nvPr/>
        </p:nvSpPr>
        <p:spPr>
          <a:xfrm>
            <a:off x="5627430" y="4753380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</a:t>
            </a:r>
          </a:p>
        </p:txBody>
      </p:sp>
      <p:sp>
        <p:nvSpPr>
          <p:cNvPr id="148" name="Shape 148"/>
          <p:cNvSpPr/>
          <p:nvPr/>
        </p:nvSpPr>
        <p:spPr>
          <a:xfrm>
            <a:off x="6724278" y="1090521"/>
            <a:ext cx="5139546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1. Decompose the shape into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</p:txBody>
      </p:sp>
      <p:cxnSp>
        <p:nvCxnSpPr>
          <p:cNvPr id="149" name="Shape 149"/>
          <p:cNvCxnSpPr/>
          <p:nvPr/>
        </p:nvCxnSpPr>
        <p:spPr>
          <a:xfrm>
            <a:off x="4856921" y="4227444"/>
            <a:ext cx="0" cy="1451112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  <p:sp>
        <p:nvSpPr>
          <p:cNvPr id="150" name="Shape 150"/>
          <p:cNvSpPr/>
          <p:nvPr/>
        </p:nvSpPr>
        <p:spPr>
          <a:xfrm>
            <a:off x="6096000" y="2403798"/>
            <a:ext cx="585314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2. Find the area of each rectangle.</a:t>
            </a:r>
          </a:p>
        </p:txBody>
      </p:sp>
      <p:sp>
        <p:nvSpPr>
          <p:cNvPr id="151" name="Shape 151"/>
          <p:cNvSpPr/>
          <p:nvPr/>
        </p:nvSpPr>
        <p:spPr>
          <a:xfrm rot="-1583541">
            <a:off x="1897642" y="3555288"/>
            <a:ext cx="2744662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6 × 6 = 36 </a:t>
            </a:r>
          </a:p>
        </p:txBody>
      </p:sp>
      <p:sp>
        <p:nvSpPr>
          <p:cNvPr id="152" name="Shape 152"/>
          <p:cNvSpPr/>
          <p:nvPr/>
        </p:nvSpPr>
        <p:spPr>
          <a:xfrm rot="5400000">
            <a:off x="4335571" y="4889833"/>
            <a:ext cx="186621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 × 2 = 2 </a:t>
            </a:r>
          </a:p>
        </p:txBody>
      </p:sp>
      <p:sp>
        <p:nvSpPr>
          <p:cNvPr id="153" name="Shape 153"/>
          <p:cNvSpPr/>
          <p:nvPr/>
        </p:nvSpPr>
        <p:spPr>
          <a:xfrm>
            <a:off x="6096000" y="3089918"/>
            <a:ext cx="5966954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 Add the areas of each rectangle.</a:t>
            </a:r>
          </a:p>
        </p:txBody>
      </p:sp>
      <p:sp>
        <p:nvSpPr>
          <p:cNvPr id="154" name="Shape 154"/>
          <p:cNvSpPr/>
          <p:nvPr/>
        </p:nvSpPr>
        <p:spPr>
          <a:xfrm>
            <a:off x="6653010" y="3811946"/>
            <a:ext cx="5409942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36 + 2 = 38 square 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try another one…</a:t>
            </a:r>
          </a:p>
        </p:txBody>
      </p:sp>
      <p:sp>
        <p:nvSpPr>
          <p:cNvPr id="160" name="Shape 160"/>
          <p:cNvSpPr/>
          <p:nvPr/>
        </p:nvSpPr>
        <p:spPr>
          <a:xfrm>
            <a:off x="1284516" y="2505143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</a:t>
            </a:r>
          </a:p>
        </p:txBody>
      </p:sp>
      <p:sp>
        <p:nvSpPr>
          <p:cNvPr id="161" name="Shape 161"/>
          <p:cNvSpPr/>
          <p:nvPr/>
        </p:nvSpPr>
        <p:spPr>
          <a:xfrm>
            <a:off x="318053" y="3902580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in</a:t>
            </a:r>
          </a:p>
        </p:txBody>
      </p:sp>
      <p:sp>
        <p:nvSpPr>
          <p:cNvPr id="162" name="Shape 162"/>
          <p:cNvSpPr/>
          <p:nvPr/>
        </p:nvSpPr>
        <p:spPr>
          <a:xfrm>
            <a:off x="3410932" y="2532494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</a:t>
            </a:r>
          </a:p>
        </p:txBody>
      </p:sp>
      <p:sp>
        <p:nvSpPr>
          <p:cNvPr id="163" name="Shape 163"/>
          <p:cNvSpPr/>
          <p:nvPr/>
        </p:nvSpPr>
        <p:spPr>
          <a:xfrm>
            <a:off x="2345453" y="5045767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in</a:t>
            </a:r>
          </a:p>
        </p:txBody>
      </p:sp>
      <p:sp>
        <p:nvSpPr>
          <p:cNvPr id="164" name="Shape 164"/>
          <p:cNvSpPr/>
          <p:nvPr/>
        </p:nvSpPr>
        <p:spPr>
          <a:xfrm>
            <a:off x="6724278" y="1090521"/>
            <a:ext cx="5139546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1. Decompose the shape into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</p:txBody>
      </p:sp>
      <p:sp>
        <p:nvSpPr>
          <p:cNvPr id="165" name="Shape 165"/>
          <p:cNvSpPr/>
          <p:nvPr/>
        </p:nvSpPr>
        <p:spPr>
          <a:xfrm>
            <a:off x="6096000" y="2403798"/>
            <a:ext cx="585314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2. Find the area of each rectangle.</a:t>
            </a:r>
          </a:p>
        </p:txBody>
      </p:sp>
      <p:sp>
        <p:nvSpPr>
          <p:cNvPr id="166" name="Shape 166"/>
          <p:cNvSpPr/>
          <p:nvPr/>
        </p:nvSpPr>
        <p:spPr>
          <a:xfrm>
            <a:off x="6096000" y="3089918"/>
            <a:ext cx="5966954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3. Add the areas of each rectangle.</a:t>
            </a:r>
          </a:p>
        </p:txBody>
      </p:sp>
      <p:sp>
        <p:nvSpPr>
          <p:cNvPr id="167" name="Shape 167"/>
          <p:cNvSpPr/>
          <p:nvPr/>
        </p:nvSpPr>
        <p:spPr>
          <a:xfrm>
            <a:off x="6453882" y="4052626"/>
            <a:ext cx="5409942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24 + 4 = 28 square in</a:t>
            </a:r>
          </a:p>
        </p:txBody>
      </p:sp>
      <p:sp>
        <p:nvSpPr>
          <p:cNvPr id="168" name="Shape 168"/>
          <p:cNvSpPr/>
          <p:nvPr/>
        </p:nvSpPr>
        <p:spPr>
          <a:xfrm>
            <a:off x="1115066" y="2956549"/>
            <a:ext cx="3298329" cy="22006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2202891" y="1979199"/>
            <a:ext cx="1086679" cy="992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345455" y="1547249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</a:t>
            </a:r>
          </a:p>
        </p:txBody>
      </p:sp>
      <p:cxnSp>
        <p:nvCxnSpPr>
          <p:cNvPr id="171" name="Shape 171"/>
          <p:cNvCxnSpPr/>
          <p:nvPr/>
        </p:nvCxnSpPr>
        <p:spPr>
          <a:xfrm rot="10800000">
            <a:off x="2194192" y="2906561"/>
            <a:ext cx="1087826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  <p:sp>
        <p:nvSpPr>
          <p:cNvPr id="172" name="Shape 172"/>
          <p:cNvSpPr/>
          <p:nvPr/>
        </p:nvSpPr>
        <p:spPr>
          <a:xfrm rot="-5400000">
            <a:off x="1946947" y="2176479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in</a:t>
            </a:r>
          </a:p>
        </p:txBody>
      </p:sp>
      <p:sp>
        <p:nvSpPr>
          <p:cNvPr id="173" name="Shape 173"/>
          <p:cNvSpPr/>
          <p:nvPr/>
        </p:nvSpPr>
        <p:spPr>
          <a:xfrm>
            <a:off x="1463283" y="3721723"/>
            <a:ext cx="2744661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4 × 6 = 24 </a:t>
            </a:r>
          </a:p>
        </p:txBody>
      </p:sp>
      <p:sp>
        <p:nvSpPr>
          <p:cNvPr id="174" name="Shape 174"/>
          <p:cNvSpPr/>
          <p:nvPr/>
        </p:nvSpPr>
        <p:spPr>
          <a:xfrm>
            <a:off x="3495639" y="1538005"/>
            <a:ext cx="186621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 × 2 = 4 </a:t>
            </a:r>
          </a:p>
        </p:txBody>
      </p:sp>
      <p:cxnSp>
        <p:nvCxnSpPr>
          <p:cNvPr id="175" name="Shape 175"/>
          <p:cNvCxnSpPr/>
          <p:nvPr/>
        </p:nvCxnSpPr>
        <p:spPr>
          <a:xfrm flipH="1">
            <a:off x="2815754" y="2067138"/>
            <a:ext cx="1329344" cy="508431"/>
          </a:xfrm>
          <a:prstGeom prst="straightConnector1">
            <a:avLst/>
          </a:prstGeom>
          <a:noFill/>
          <a:ln w="57150" cap="flat" cmpd="sng">
            <a:solidFill>
              <a:srgbClr val="BF9000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181" name="Shape 181"/>
          <p:cNvSpPr/>
          <p:nvPr/>
        </p:nvSpPr>
        <p:spPr>
          <a:xfrm>
            <a:off x="1811050" y="2308032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in</a:t>
            </a:r>
          </a:p>
        </p:txBody>
      </p:sp>
      <p:sp>
        <p:nvSpPr>
          <p:cNvPr id="182" name="Shape 182"/>
          <p:cNvSpPr/>
          <p:nvPr/>
        </p:nvSpPr>
        <p:spPr>
          <a:xfrm>
            <a:off x="872759" y="3785969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in</a:t>
            </a:r>
          </a:p>
        </p:txBody>
      </p:sp>
      <p:sp>
        <p:nvSpPr>
          <p:cNvPr id="183" name="Shape 183"/>
          <p:cNvSpPr/>
          <p:nvPr/>
        </p:nvSpPr>
        <p:spPr>
          <a:xfrm>
            <a:off x="4296196" y="4500637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in</a:t>
            </a:r>
          </a:p>
        </p:txBody>
      </p:sp>
      <p:sp>
        <p:nvSpPr>
          <p:cNvPr id="184" name="Shape 184"/>
          <p:cNvSpPr/>
          <p:nvPr/>
        </p:nvSpPr>
        <p:spPr>
          <a:xfrm>
            <a:off x="3162777" y="3762560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in</a:t>
            </a:r>
          </a:p>
        </p:txBody>
      </p:sp>
      <p:sp>
        <p:nvSpPr>
          <p:cNvPr id="185" name="Shape 185"/>
          <p:cNvSpPr/>
          <p:nvPr/>
        </p:nvSpPr>
        <p:spPr>
          <a:xfrm>
            <a:off x="2390907" y="5415171"/>
            <a:ext cx="100540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in</a:t>
            </a:r>
          </a:p>
        </p:txBody>
      </p:sp>
      <p:sp>
        <p:nvSpPr>
          <p:cNvPr id="186" name="Shape 186"/>
          <p:cNvSpPr/>
          <p:nvPr/>
        </p:nvSpPr>
        <p:spPr>
          <a:xfrm>
            <a:off x="2589426" y="3201194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in</a:t>
            </a:r>
          </a:p>
        </p:txBody>
      </p:sp>
      <p:sp>
        <p:nvSpPr>
          <p:cNvPr id="187" name="Shape 187"/>
          <p:cNvSpPr/>
          <p:nvPr/>
        </p:nvSpPr>
        <p:spPr>
          <a:xfrm>
            <a:off x="6726192" y="199761"/>
            <a:ext cx="5404621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rgbClr val="7030A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Decompose the shape into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548135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Find the area of each rectangle.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Add the areas of each rectangle.</a:t>
            </a:r>
          </a:p>
        </p:txBody>
      </p:sp>
      <p:sp>
        <p:nvSpPr>
          <p:cNvPr id="188" name="Shape 188"/>
          <p:cNvSpPr/>
          <p:nvPr/>
        </p:nvSpPr>
        <p:spPr>
          <a:xfrm>
            <a:off x="5528358" y="2924194"/>
            <a:ext cx="5995167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 × 4 = 12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 × 5 = 50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12 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62 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 inches</a:t>
            </a:r>
          </a:p>
        </p:txBody>
      </p:sp>
      <p:sp>
        <p:nvSpPr>
          <p:cNvPr id="189" name="Shape 189"/>
          <p:cNvSpPr/>
          <p:nvPr/>
        </p:nvSpPr>
        <p:spPr>
          <a:xfrm>
            <a:off x="1669772" y="2756264"/>
            <a:ext cx="2693220" cy="2795449"/>
          </a:xfrm>
          <a:prstGeom prst="corner">
            <a:avLst>
              <a:gd name="adj1" fmla="val 50000"/>
              <a:gd name="adj2" fmla="val 36233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Shape 190"/>
          <p:cNvCxnSpPr/>
          <p:nvPr/>
        </p:nvCxnSpPr>
        <p:spPr>
          <a:xfrm>
            <a:off x="1669772" y="4185914"/>
            <a:ext cx="1000330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196" name="Shape 196"/>
          <p:cNvSpPr/>
          <p:nvPr/>
        </p:nvSpPr>
        <p:spPr>
          <a:xfrm>
            <a:off x="1811050" y="2308032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in</a:t>
            </a:r>
          </a:p>
        </p:txBody>
      </p:sp>
      <p:sp>
        <p:nvSpPr>
          <p:cNvPr id="197" name="Shape 197"/>
          <p:cNvSpPr/>
          <p:nvPr/>
        </p:nvSpPr>
        <p:spPr>
          <a:xfrm>
            <a:off x="872759" y="3785969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in</a:t>
            </a:r>
          </a:p>
        </p:txBody>
      </p:sp>
      <p:sp>
        <p:nvSpPr>
          <p:cNvPr id="198" name="Shape 198"/>
          <p:cNvSpPr/>
          <p:nvPr/>
        </p:nvSpPr>
        <p:spPr>
          <a:xfrm>
            <a:off x="4296196" y="4500637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in</a:t>
            </a:r>
          </a:p>
        </p:txBody>
      </p:sp>
      <p:sp>
        <p:nvSpPr>
          <p:cNvPr id="199" name="Shape 199"/>
          <p:cNvSpPr/>
          <p:nvPr/>
        </p:nvSpPr>
        <p:spPr>
          <a:xfrm>
            <a:off x="3162777" y="3762560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in</a:t>
            </a:r>
          </a:p>
        </p:txBody>
      </p:sp>
      <p:sp>
        <p:nvSpPr>
          <p:cNvPr id="200" name="Shape 200"/>
          <p:cNvSpPr/>
          <p:nvPr/>
        </p:nvSpPr>
        <p:spPr>
          <a:xfrm>
            <a:off x="2390907" y="5415171"/>
            <a:ext cx="100540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in</a:t>
            </a:r>
          </a:p>
        </p:txBody>
      </p:sp>
      <p:sp>
        <p:nvSpPr>
          <p:cNvPr id="201" name="Shape 201"/>
          <p:cNvSpPr/>
          <p:nvPr/>
        </p:nvSpPr>
        <p:spPr>
          <a:xfrm>
            <a:off x="2589426" y="3201194"/>
            <a:ext cx="79701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in</a:t>
            </a:r>
          </a:p>
        </p:txBody>
      </p:sp>
      <p:sp>
        <p:nvSpPr>
          <p:cNvPr id="202" name="Shape 202"/>
          <p:cNvSpPr/>
          <p:nvPr/>
        </p:nvSpPr>
        <p:spPr>
          <a:xfrm>
            <a:off x="6726192" y="199761"/>
            <a:ext cx="5404621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rgbClr val="7030A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Decompose the shape into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548135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Find the area of each rectangle.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Add the areas of each rectangle.</a:t>
            </a:r>
          </a:p>
        </p:txBody>
      </p:sp>
      <p:sp>
        <p:nvSpPr>
          <p:cNvPr id="203" name="Shape 203"/>
          <p:cNvSpPr/>
          <p:nvPr/>
        </p:nvSpPr>
        <p:spPr>
          <a:xfrm>
            <a:off x="6362458" y="2093789"/>
            <a:ext cx="4831836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 × 4 = 12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 × 5 = 50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12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62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 inches</a:t>
            </a:r>
          </a:p>
        </p:txBody>
      </p:sp>
      <p:sp>
        <p:nvSpPr>
          <p:cNvPr id="204" name="Shape 204"/>
          <p:cNvSpPr/>
          <p:nvPr/>
        </p:nvSpPr>
        <p:spPr>
          <a:xfrm>
            <a:off x="1669772" y="2756264"/>
            <a:ext cx="2693220" cy="2795449"/>
          </a:xfrm>
          <a:prstGeom prst="corner">
            <a:avLst>
              <a:gd name="adj1" fmla="val 50000"/>
              <a:gd name="adj2" fmla="val 36233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5" name="Shape 205"/>
          <p:cNvCxnSpPr/>
          <p:nvPr/>
        </p:nvCxnSpPr>
        <p:spPr>
          <a:xfrm rot="10800000">
            <a:off x="2647252" y="4185914"/>
            <a:ext cx="0" cy="1365799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  <p:sp>
        <p:nvSpPr>
          <p:cNvPr id="206" name="Shape 206"/>
          <p:cNvSpPr/>
          <p:nvPr/>
        </p:nvSpPr>
        <p:spPr>
          <a:xfrm>
            <a:off x="6000714" y="4185914"/>
            <a:ext cx="104227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</a:p>
        </p:txBody>
      </p:sp>
      <p:sp>
        <p:nvSpPr>
          <p:cNvPr id="207" name="Shape 207"/>
          <p:cNvSpPr/>
          <p:nvPr/>
        </p:nvSpPr>
        <p:spPr>
          <a:xfrm>
            <a:off x="6338948" y="4533966"/>
            <a:ext cx="4831836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 × 9 = 27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 × 5 = 35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27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35</a:t>
            </a:r>
            <a:r>
              <a:rPr lang="en-US" sz="40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62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 inches</a:t>
            </a:r>
          </a:p>
        </p:txBody>
      </p:sp>
      <p:cxnSp>
        <p:nvCxnSpPr>
          <p:cNvPr id="208" name="Shape 208"/>
          <p:cNvCxnSpPr/>
          <p:nvPr/>
        </p:nvCxnSpPr>
        <p:spPr>
          <a:xfrm>
            <a:off x="1669772" y="4185914"/>
            <a:ext cx="1000330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214" name="Shape 214"/>
          <p:cNvSpPr/>
          <p:nvPr/>
        </p:nvSpPr>
        <p:spPr>
          <a:xfrm>
            <a:off x="1961227" y="3493582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</a:t>
            </a:r>
          </a:p>
        </p:txBody>
      </p:sp>
      <p:sp>
        <p:nvSpPr>
          <p:cNvPr id="215" name="Shape 215"/>
          <p:cNvSpPr/>
          <p:nvPr/>
        </p:nvSpPr>
        <p:spPr>
          <a:xfrm>
            <a:off x="4824419" y="4554160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</a:t>
            </a:r>
          </a:p>
        </p:txBody>
      </p:sp>
      <p:sp>
        <p:nvSpPr>
          <p:cNvPr id="216" name="Shape 216"/>
          <p:cNvSpPr/>
          <p:nvPr/>
        </p:nvSpPr>
        <p:spPr>
          <a:xfrm>
            <a:off x="4266458" y="3486317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</a:t>
            </a:r>
          </a:p>
        </p:txBody>
      </p:sp>
      <p:sp>
        <p:nvSpPr>
          <p:cNvPr id="217" name="Shape 217"/>
          <p:cNvSpPr/>
          <p:nvPr/>
        </p:nvSpPr>
        <p:spPr>
          <a:xfrm>
            <a:off x="2947598" y="5641494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m</a:t>
            </a:r>
          </a:p>
        </p:txBody>
      </p:sp>
      <p:sp>
        <p:nvSpPr>
          <p:cNvPr id="218" name="Shape 218"/>
          <p:cNvSpPr/>
          <p:nvPr/>
        </p:nvSpPr>
        <p:spPr>
          <a:xfrm>
            <a:off x="3241450" y="2456193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</a:t>
            </a:r>
          </a:p>
        </p:txBody>
      </p:sp>
      <p:sp>
        <p:nvSpPr>
          <p:cNvPr id="219" name="Shape 219"/>
          <p:cNvSpPr/>
          <p:nvPr/>
        </p:nvSpPr>
        <p:spPr>
          <a:xfrm>
            <a:off x="6726192" y="199761"/>
            <a:ext cx="5404621" cy="1815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rgbClr val="7030A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Decompose the shape into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non-overlapping rectangles.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548135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Find the area of each rectangle.</a:t>
            </a:r>
          </a:p>
          <a:p>
            <a:pPr marL="514350" marR="0" lvl="0" indent="-51435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Add the areas of each rectangle.</a:t>
            </a:r>
          </a:p>
        </p:txBody>
      </p:sp>
      <p:sp>
        <p:nvSpPr>
          <p:cNvPr id="220" name="Shape 220"/>
          <p:cNvSpPr/>
          <p:nvPr/>
        </p:nvSpPr>
        <p:spPr>
          <a:xfrm>
            <a:off x="5960053" y="2456193"/>
            <a:ext cx="5738494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 × 3 = 9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 × 5 = 35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9 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35</a:t>
            </a:r>
            <a:r>
              <a:rPr lang="en-US" sz="48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44 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 meters</a:t>
            </a:r>
          </a:p>
        </p:txBody>
      </p:sp>
      <p:sp>
        <p:nvSpPr>
          <p:cNvPr id="221" name="Shape 221"/>
          <p:cNvSpPr/>
          <p:nvPr/>
        </p:nvSpPr>
        <p:spPr>
          <a:xfrm>
            <a:off x="1780848" y="3934416"/>
            <a:ext cx="3148148" cy="18231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956415" y="2892807"/>
            <a:ext cx="1384718" cy="108973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 rot="-5400000">
            <a:off x="2399221" y="3055862"/>
            <a:ext cx="8146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</a:t>
            </a:r>
          </a:p>
        </p:txBody>
      </p:sp>
      <p:cxnSp>
        <p:nvCxnSpPr>
          <p:cNvPr id="224" name="Shape 224"/>
          <p:cNvCxnSpPr/>
          <p:nvPr/>
        </p:nvCxnSpPr>
        <p:spPr>
          <a:xfrm>
            <a:off x="2956415" y="3934416"/>
            <a:ext cx="1384718" cy="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Macintosh PowerPoint</Application>
  <PresentationFormat>Custom</PresentationFormat>
  <Paragraphs>130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Finding the Area of Complex Shapes</vt:lpstr>
      <vt:lpstr>Lesson Opening</vt:lpstr>
      <vt:lpstr>We can also use the Distributive Property to find the area of this rectangle.</vt:lpstr>
      <vt:lpstr>What if you have a shape like this and you want to find the area?</vt:lpstr>
      <vt:lpstr>Let’s try one together…</vt:lpstr>
      <vt:lpstr>Let’s try another one…</vt:lpstr>
      <vt:lpstr>Your Turn on dry-erase boards</vt:lpstr>
      <vt:lpstr>Your Turn on dry-erase boards</vt:lpstr>
      <vt:lpstr>Your Turn on dry-erase boards</vt:lpstr>
      <vt:lpstr>Your Turn – Create your dream classroom Floor Plan</vt:lpstr>
      <vt:lpstr>The following pictures are examples of real floor plans.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Ticket (slide 1 of 2)</vt:lpstr>
      <vt:lpstr>Exit Ticket (slide 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Area of Complex Shapes</dc:title>
  <dc:creator>Jessica Whitlock</dc:creator>
  <cp:lastModifiedBy>Beth Melnick</cp:lastModifiedBy>
  <cp:revision>1</cp:revision>
  <dcterms:modified xsi:type="dcterms:W3CDTF">2019-04-10T23:23:56Z</dcterms:modified>
</cp:coreProperties>
</file>