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D70CBDAC-2876-4654-8D35-FA2A54C85C2F}">
  <a:tblStyle styleId="{D70CBDAC-2876-4654-8D35-FA2A54C85C2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8EBF5"/>
          </a:solidFill>
        </a:fill>
      </a:tcStyle>
    </a:wholeTbl>
    <a:band1H>
      <a:tcStyle>
        <a:tcBdr/>
        <a:fill>
          <a:solidFill>
            <a:srgbClr val="CDD4EA"/>
          </a:solidFill>
        </a:fill>
      </a:tcStyle>
    </a:band1H>
    <a:band1V>
      <a:tcStyle>
        <a:tcBdr/>
        <a:fill>
          <a:solidFill>
            <a:srgbClr val="CDD4EA"/>
          </a:solidFill>
        </a:fill>
      </a:tcStyle>
    </a:band1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2540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E8EBF5"/>
          </a:solidFill>
        </a:fill>
      </a:tcStyle>
    </a:lastRow>
    <a:firstRow>
      <a:tcTxStyle b="on" i="off"/>
      <a:tcStyle>
        <a:tcBdr/>
        <a:fill>
          <a:solidFill>
            <a:srgbClr val="E8EBF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-3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381861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2968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576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28653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37516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5906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535483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04857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01598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726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7801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07179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0819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1122362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96330" y="57943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629841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0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108856" y="1133249"/>
            <a:ext cx="9274628" cy="238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Unknown Side Lengths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MAFS.3.MD.4.8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Turn </a:t>
            </a:r>
            <a:r>
              <a:rPr lang="en-US"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dry-erase boards</a:t>
            </a:r>
          </a:p>
        </p:txBody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the length of the unknown side.</a:t>
            </a:r>
          </a:p>
        </p:txBody>
      </p:sp>
      <p:sp>
        <p:nvSpPr>
          <p:cNvPr id="245" name="Shape 245"/>
          <p:cNvSpPr txBox="1"/>
          <p:nvPr/>
        </p:nvSpPr>
        <p:spPr>
          <a:xfrm>
            <a:off x="4572000" y="2801124"/>
            <a:ext cx="4248149" cy="15696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Perimeter: 35 meters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=</a:t>
            </a:r>
          </a:p>
        </p:txBody>
      </p:sp>
      <p:sp>
        <p:nvSpPr>
          <p:cNvPr id="246" name="Shape 246"/>
          <p:cNvSpPr/>
          <p:nvPr/>
        </p:nvSpPr>
        <p:spPr>
          <a:xfrm>
            <a:off x="1026046" y="3084830"/>
            <a:ext cx="423514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0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</a:p>
        </p:txBody>
      </p:sp>
      <p:sp>
        <p:nvSpPr>
          <p:cNvPr id="247" name="Shape 247"/>
          <p:cNvSpPr/>
          <p:nvPr/>
        </p:nvSpPr>
        <p:spPr>
          <a:xfrm>
            <a:off x="5349808" y="3515366"/>
            <a:ext cx="2692531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cap="non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7 meters</a:t>
            </a:r>
          </a:p>
        </p:txBody>
      </p:sp>
      <p:sp>
        <p:nvSpPr>
          <p:cNvPr id="248" name="Shape 248"/>
          <p:cNvSpPr/>
          <p:nvPr/>
        </p:nvSpPr>
        <p:spPr>
          <a:xfrm>
            <a:off x="4265071" y="5291133"/>
            <a:ext cx="4634601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0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 </a:t>
            </a:r>
            <a:r>
              <a:rPr lang="en-US" sz="44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US" sz="4400" b="0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c </a:t>
            </a:r>
            <a:r>
              <a:rPr lang="en-US" sz="44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US" sz="4400" b="0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c </a:t>
            </a:r>
            <a:r>
              <a:rPr lang="en-US" sz="44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US" sz="4400" b="0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c </a:t>
            </a:r>
            <a:r>
              <a:rPr lang="en-US" sz="44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US" sz="4400" b="0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c</a:t>
            </a:r>
            <a:r>
              <a:rPr lang="en-US" sz="44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35</a:t>
            </a:r>
          </a:p>
        </p:txBody>
      </p:sp>
      <p:sp>
        <p:nvSpPr>
          <p:cNvPr id="249" name="Shape 249"/>
          <p:cNvSpPr/>
          <p:nvPr/>
        </p:nvSpPr>
        <p:spPr>
          <a:xfrm rot="6591771">
            <a:off x="1349976" y="2915070"/>
            <a:ext cx="2193768" cy="2172445"/>
          </a:xfrm>
          <a:prstGeom prst="pentagon">
            <a:avLst>
              <a:gd name="hf" fmla="val 105146"/>
              <a:gd name="vf" fmla="val 11055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6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Shape 250"/>
          <p:cNvSpPr/>
          <p:nvPr/>
        </p:nvSpPr>
        <p:spPr>
          <a:xfrm>
            <a:off x="1437933" y="3053701"/>
            <a:ext cx="1875450" cy="15696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a </a:t>
            </a:r>
            <a:br>
              <a:rPr lang="en-US" sz="32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REGULAR </a:t>
            </a:r>
            <a:br>
              <a:rPr lang="en-US" sz="32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pentagon.</a:t>
            </a:r>
          </a:p>
        </p:txBody>
      </p:sp>
      <p:sp>
        <p:nvSpPr>
          <p:cNvPr id="251" name="Shape 251"/>
          <p:cNvSpPr/>
          <p:nvPr/>
        </p:nvSpPr>
        <p:spPr>
          <a:xfrm>
            <a:off x="1047687" y="5237382"/>
            <a:ext cx="2668358" cy="3385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6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(all sides are the same length)</a:t>
            </a:r>
          </a:p>
        </p:txBody>
      </p:sp>
      <p:sp>
        <p:nvSpPr>
          <p:cNvPr id="252" name="Shape 252"/>
          <p:cNvSpPr/>
          <p:nvPr/>
        </p:nvSpPr>
        <p:spPr>
          <a:xfrm>
            <a:off x="4983408" y="5867696"/>
            <a:ext cx="3197926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or,  5 ×</a:t>
            </a:r>
            <a:r>
              <a:rPr lang="en-US" sz="4400" b="0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c </a:t>
            </a:r>
            <a:r>
              <a:rPr lang="en-US" sz="44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35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Turn </a:t>
            </a:r>
            <a:r>
              <a:rPr lang="en-US"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the book</a:t>
            </a:r>
          </a:p>
        </p:txBody>
      </p:sp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Complete problems 4-10 on pages 443-444.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Exit Ticket</a:t>
            </a:r>
          </a:p>
        </p:txBody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the perimeter of the rectangle below is 42 yards, what is </a:t>
            </a:r>
            <a:r>
              <a:rPr lang="en-US"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the width of the rectangle?</a:t>
            </a:r>
          </a:p>
        </p:txBody>
      </p:sp>
      <p:sp>
        <p:nvSpPr>
          <p:cNvPr id="265" name="Shape 265"/>
          <p:cNvSpPr/>
          <p:nvPr/>
        </p:nvSpPr>
        <p:spPr>
          <a:xfrm>
            <a:off x="4390980" y="2847383"/>
            <a:ext cx="551753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0" i="1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</a:t>
            </a:r>
          </a:p>
        </p:txBody>
      </p:sp>
      <p:sp>
        <p:nvSpPr>
          <p:cNvPr id="266" name="Shape 266"/>
          <p:cNvSpPr/>
          <p:nvPr/>
        </p:nvSpPr>
        <p:spPr>
          <a:xfrm>
            <a:off x="3715385" y="3398335"/>
            <a:ext cx="1902945" cy="3020017"/>
          </a:xfrm>
          <a:prstGeom prst="rect">
            <a:avLst/>
          </a:prstGeom>
          <a:solidFill>
            <a:schemeClr val="accent5"/>
          </a:solidFill>
          <a:ln w="12700" cap="flat" cmpd="sng">
            <a:solidFill>
              <a:srgbClr val="31538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Shape 267"/>
          <p:cNvSpPr/>
          <p:nvPr/>
        </p:nvSpPr>
        <p:spPr>
          <a:xfrm>
            <a:off x="2305191" y="4570180"/>
            <a:ext cx="1410194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 yards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Lesson Opening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28650" y="1690689"/>
            <a:ext cx="7886700" cy="48080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the value of the unknown.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1" indent="-914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 + </a:t>
            </a:r>
            <a:r>
              <a:rPr lang="en-US" sz="48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j</a:t>
            </a:r>
            <a:r>
              <a:rPr lang="en-US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14</a:t>
            </a:r>
          </a:p>
          <a:p>
            <a:pPr marL="1371600" marR="0" lvl="1" indent="-914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 sz="4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1" indent="-914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 + </a:t>
            </a:r>
            <a:r>
              <a:rPr lang="en-US" sz="4800" b="1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</a:t>
            </a:r>
            <a:r>
              <a:rPr lang="en-US" sz="4800" b="1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en-US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14</a:t>
            </a:r>
          </a:p>
          <a:p>
            <a:pPr marL="1371600" marR="0" lvl="1" indent="-914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 sz="4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371600" marR="0" lvl="1" indent="-9144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 + </a:t>
            </a:r>
            <a:r>
              <a:rPr lang="en-US" sz="48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en-US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</a:t>
            </a:r>
            <a:r>
              <a:rPr lang="en-US" sz="48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en-US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</a:t>
            </a:r>
            <a:r>
              <a:rPr lang="en-US" sz="48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en-US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14</a:t>
            </a:r>
          </a:p>
        </p:txBody>
      </p:sp>
      <p:graphicFrame>
        <p:nvGraphicFramePr>
          <p:cNvPr id="92" name="Shape 92"/>
          <p:cNvGraphicFramePr/>
          <p:nvPr/>
        </p:nvGraphicFramePr>
        <p:xfrm>
          <a:off x="4778828" y="2866571"/>
          <a:ext cx="2558150" cy="396250"/>
        </p:xfrm>
        <a:graphic>
          <a:graphicData uri="http://schemas.openxmlformats.org/drawingml/2006/table">
            <a:tbl>
              <a:tblPr firstRow="1" bandRow="1">
                <a:noFill/>
                <a:tableStyleId>{D70CBDAC-2876-4654-8D35-FA2A54C85C2F}</a:tableStyleId>
              </a:tblPr>
              <a:tblGrid>
                <a:gridCol w="1600200"/>
                <a:gridCol w="95795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strike="noStrike" cap="none"/>
                        <a:t>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strike="noStrike" cap="none"/>
                        <a:t>?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93" name="Shape 93"/>
          <p:cNvSpPr/>
          <p:nvPr/>
        </p:nvSpPr>
        <p:spPr>
          <a:xfrm rot="-5400000">
            <a:off x="5984420" y="1477734"/>
            <a:ext cx="152403" cy="2509155"/>
          </a:xfrm>
          <a:prstGeom prst="rightBrace">
            <a:avLst>
              <a:gd name="adj1" fmla="val 63889"/>
              <a:gd name="adj2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5785546" y="2209091"/>
            <a:ext cx="550151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r>
          </a:p>
        </p:txBody>
      </p:sp>
      <p:sp>
        <p:nvSpPr>
          <p:cNvPr id="95" name="Shape 95"/>
          <p:cNvSpPr/>
          <p:nvPr/>
        </p:nvSpPr>
        <p:spPr>
          <a:xfrm>
            <a:off x="6639942" y="2666989"/>
            <a:ext cx="469999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</a:p>
        </p:txBody>
      </p:sp>
      <p:graphicFrame>
        <p:nvGraphicFramePr>
          <p:cNvPr id="96" name="Shape 96"/>
          <p:cNvGraphicFramePr/>
          <p:nvPr/>
        </p:nvGraphicFramePr>
        <p:xfrm>
          <a:off x="5957205" y="4257401"/>
          <a:ext cx="2558150" cy="396250"/>
        </p:xfrm>
        <a:graphic>
          <a:graphicData uri="http://schemas.openxmlformats.org/drawingml/2006/table">
            <a:tbl>
              <a:tblPr firstRow="1" bandRow="1">
                <a:noFill/>
                <a:tableStyleId>{D70CBDAC-2876-4654-8D35-FA2A54C85C2F}</a:tableStyleId>
              </a:tblPr>
              <a:tblGrid>
                <a:gridCol w="1434200"/>
                <a:gridCol w="561975"/>
                <a:gridCol w="561975"/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strike="noStrike" cap="none"/>
                        <a:t>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strike="noStrike" cap="none"/>
                        <a:t>?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strike="noStrike" cap="none"/>
                        <a:t>?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97" name="Shape 97"/>
          <p:cNvSpPr/>
          <p:nvPr/>
        </p:nvSpPr>
        <p:spPr>
          <a:xfrm rot="-5400000">
            <a:off x="7184570" y="2879497"/>
            <a:ext cx="152403" cy="2509155"/>
          </a:xfrm>
          <a:prstGeom prst="rightBrace">
            <a:avLst>
              <a:gd name="adj1" fmla="val 63889"/>
              <a:gd name="adj2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6985696" y="3610855"/>
            <a:ext cx="550151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r>
          </a:p>
        </p:txBody>
      </p:sp>
      <p:sp>
        <p:nvSpPr>
          <p:cNvPr id="99" name="Shape 99"/>
          <p:cNvSpPr/>
          <p:nvPr/>
        </p:nvSpPr>
        <p:spPr>
          <a:xfrm>
            <a:off x="7762509" y="4721232"/>
            <a:ext cx="393056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1" i="0" u="none" strike="noStrike" cap="non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</a:p>
        </p:txBody>
      </p:sp>
      <p:sp>
        <p:nvSpPr>
          <p:cNvPr id="100" name="Shape 100"/>
          <p:cNvSpPr/>
          <p:nvPr/>
        </p:nvSpPr>
        <p:spPr>
          <a:xfrm rot="5400000">
            <a:off x="7883603" y="4199976"/>
            <a:ext cx="150869" cy="1112623"/>
          </a:xfrm>
          <a:prstGeom prst="rightBrace">
            <a:avLst>
              <a:gd name="adj1" fmla="val 63889"/>
              <a:gd name="adj2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/>
          <p:nvPr/>
        </p:nvSpPr>
        <p:spPr>
          <a:xfrm>
            <a:off x="7481721" y="4099369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  <p:sp>
        <p:nvSpPr>
          <p:cNvPr id="102" name="Shape 102"/>
          <p:cNvSpPr/>
          <p:nvPr/>
        </p:nvSpPr>
        <p:spPr>
          <a:xfrm>
            <a:off x="8031872" y="4122400"/>
            <a:ext cx="418704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  <p:graphicFrame>
        <p:nvGraphicFramePr>
          <p:cNvPr id="103" name="Shape 103"/>
          <p:cNvGraphicFramePr/>
          <p:nvPr/>
        </p:nvGraphicFramePr>
        <p:xfrm>
          <a:off x="6412001" y="5689296"/>
          <a:ext cx="2558150" cy="396250"/>
        </p:xfrm>
        <a:graphic>
          <a:graphicData uri="http://schemas.openxmlformats.org/drawingml/2006/table">
            <a:tbl>
              <a:tblPr firstRow="1" bandRow="1">
                <a:noFill/>
                <a:tableStyleId>{D70CBDAC-2876-4654-8D35-FA2A54C85C2F}</a:tableStyleId>
              </a:tblPr>
              <a:tblGrid>
                <a:gridCol w="1428350"/>
                <a:gridCol w="376600"/>
                <a:gridCol w="376600"/>
                <a:gridCol w="37660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strike="noStrike" cap="none"/>
                        <a:t>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strike="noStrike" cap="none"/>
                        <a:t>?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strike="noStrike" cap="none"/>
                        <a:t>?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strike="noStrike" cap="none"/>
                        <a:t>?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04" name="Shape 104"/>
          <p:cNvSpPr/>
          <p:nvPr/>
        </p:nvSpPr>
        <p:spPr>
          <a:xfrm rot="-5400000">
            <a:off x="7639367" y="4311392"/>
            <a:ext cx="152403" cy="2509155"/>
          </a:xfrm>
          <a:prstGeom prst="rightBrace">
            <a:avLst>
              <a:gd name="adj1" fmla="val 63889"/>
              <a:gd name="adj2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Shape 105"/>
          <p:cNvSpPr/>
          <p:nvPr/>
        </p:nvSpPr>
        <p:spPr>
          <a:xfrm>
            <a:off x="7440492" y="5042748"/>
            <a:ext cx="550151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r>
          </a:p>
        </p:txBody>
      </p:sp>
      <p:sp>
        <p:nvSpPr>
          <p:cNvPr id="106" name="Shape 106"/>
          <p:cNvSpPr/>
          <p:nvPr/>
        </p:nvSpPr>
        <p:spPr>
          <a:xfrm>
            <a:off x="8217304" y="6153126"/>
            <a:ext cx="393056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 b="1" i="0" u="none" strike="noStrike" cap="non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</a:p>
        </p:txBody>
      </p:sp>
      <p:sp>
        <p:nvSpPr>
          <p:cNvPr id="107" name="Shape 107"/>
          <p:cNvSpPr/>
          <p:nvPr/>
        </p:nvSpPr>
        <p:spPr>
          <a:xfrm rot="5400000">
            <a:off x="8338399" y="5631869"/>
            <a:ext cx="150869" cy="1112623"/>
          </a:xfrm>
          <a:prstGeom prst="rightBrace">
            <a:avLst>
              <a:gd name="adj1" fmla="val 63889"/>
              <a:gd name="adj2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7808643" y="5481355"/>
            <a:ext cx="444352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1" i="0" u="none" strike="noStrike" cap="none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109" name="Shape 109"/>
          <p:cNvSpPr/>
          <p:nvPr/>
        </p:nvSpPr>
        <p:spPr>
          <a:xfrm>
            <a:off x="8191657" y="5481355"/>
            <a:ext cx="444352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1" i="0" u="none" strike="noStrike" cap="none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110" name="Shape 110"/>
          <p:cNvSpPr/>
          <p:nvPr/>
        </p:nvSpPr>
        <p:spPr>
          <a:xfrm>
            <a:off x="8563452" y="5492707"/>
            <a:ext cx="444352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1" i="0" u="none" strike="noStrike" cap="none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2590799" y="3349244"/>
            <a:ext cx="2764971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j = 6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3294766" y="4680853"/>
            <a:ext cx="2764971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1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m = 3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3494119" y="6115112"/>
            <a:ext cx="2764971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1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k = 2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737506" y="537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Unknown Side Lengths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28650" y="1143000"/>
            <a:ext cx="7886700" cy="5033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can use the same concept to find the length of an unknown side when we know the perimeter.</a:t>
            </a:r>
          </a:p>
        </p:txBody>
      </p:sp>
      <p:sp>
        <p:nvSpPr>
          <p:cNvPr id="120" name="Shape 120"/>
          <p:cNvSpPr/>
          <p:nvPr/>
        </p:nvSpPr>
        <p:spPr>
          <a:xfrm>
            <a:off x="1469571" y="2950027"/>
            <a:ext cx="3102427" cy="2416629"/>
          </a:xfrm>
          <a:prstGeom prst="rtTriangle">
            <a:avLst/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/>
          <p:nvPr/>
        </p:nvSpPr>
        <p:spPr>
          <a:xfrm>
            <a:off x="4798696" y="2472974"/>
            <a:ext cx="3413498" cy="954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perimeter of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triangle is </a:t>
            </a:r>
            <a:r>
              <a:rPr lang="en-US" sz="2800" b="1" u="sng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12 feet</a:t>
            </a:r>
            <a:r>
              <a:rPr lang="en-US" sz="2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122" name="Shape 122"/>
          <p:cNvSpPr/>
          <p:nvPr/>
        </p:nvSpPr>
        <p:spPr>
          <a:xfrm rot="2215162">
            <a:off x="2991308" y="3420697"/>
            <a:ext cx="505267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</p:txBody>
      </p:sp>
      <p:sp>
        <p:nvSpPr>
          <p:cNvPr id="123" name="Shape 123"/>
          <p:cNvSpPr/>
          <p:nvPr/>
        </p:nvSpPr>
        <p:spPr>
          <a:xfrm>
            <a:off x="2122630" y="5248589"/>
            <a:ext cx="1023421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feet</a:t>
            </a:r>
          </a:p>
        </p:txBody>
      </p:sp>
      <p:sp>
        <p:nvSpPr>
          <p:cNvPr id="124" name="Shape 124"/>
          <p:cNvSpPr/>
          <p:nvPr/>
        </p:nvSpPr>
        <p:spPr>
          <a:xfrm rot="-5400000">
            <a:off x="820922" y="4132464"/>
            <a:ext cx="1023421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feet</a:t>
            </a:r>
          </a:p>
        </p:txBody>
      </p:sp>
      <p:sp>
        <p:nvSpPr>
          <p:cNvPr id="125" name="Shape 125"/>
          <p:cNvSpPr/>
          <p:nvPr/>
        </p:nvSpPr>
        <p:spPr>
          <a:xfrm>
            <a:off x="4263119" y="3584848"/>
            <a:ext cx="4732001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0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We can find the length of the unknown side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by creating an equation.</a:t>
            </a:r>
          </a:p>
        </p:txBody>
      </p:sp>
      <p:sp>
        <p:nvSpPr>
          <p:cNvPr id="126" name="Shape 126"/>
          <p:cNvSpPr/>
          <p:nvPr/>
        </p:nvSpPr>
        <p:spPr>
          <a:xfrm>
            <a:off x="5315728" y="4337428"/>
            <a:ext cx="3198312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+ 4 + ? = 12</a:t>
            </a:r>
          </a:p>
        </p:txBody>
      </p:sp>
      <p:graphicFrame>
        <p:nvGraphicFramePr>
          <p:cNvPr id="127" name="Shape 127"/>
          <p:cNvGraphicFramePr/>
          <p:nvPr/>
        </p:nvGraphicFramePr>
        <p:xfrm>
          <a:off x="5214257" y="5922241"/>
          <a:ext cx="3301100" cy="396250"/>
        </p:xfrm>
        <a:graphic>
          <a:graphicData uri="http://schemas.openxmlformats.org/drawingml/2006/table">
            <a:tbl>
              <a:tblPr firstRow="1" bandRow="1">
                <a:noFill/>
                <a:tableStyleId>{D70CBDAC-2876-4654-8D35-FA2A54C85C2F}</a:tableStyleId>
              </a:tblPr>
              <a:tblGrid>
                <a:gridCol w="827325"/>
                <a:gridCol w="1077675"/>
                <a:gridCol w="139610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strike="noStrike" cap="none"/>
                        <a:t>3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strike="noStrike" cap="none"/>
                        <a:t>4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strike="noStrike" cap="none"/>
                        <a:t>?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28" name="Shape 128"/>
          <p:cNvSpPr/>
          <p:nvPr/>
        </p:nvSpPr>
        <p:spPr>
          <a:xfrm rot="-5400000">
            <a:off x="6784209" y="4169042"/>
            <a:ext cx="152403" cy="3237875"/>
          </a:xfrm>
          <a:prstGeom prst="rightBrace">
            <a:avLst>
              <a:gd name="adj1" fmla="val 63889"/>
              <a:gd name="adj2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/>
          <p:nvPr/>
        </p:nvSpPr>
        <p:spPr>
          <a:xfrm>
            <a:off x="6505446" y="5248589"/>
            <a:ext cx="709928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r>
          </a:p>
        </p:txBody>
      </p:sp>
      <p:sp>
        <p:nvSpPr>
          <p:cNvPr id="130" name="Shape 130"/>
          <p:cNvSpPr/>
          <p:nvPr/>
        </p:nvSpPr>
        <p:spPr>
          <a:xfrm rot="5400000">
            <a:off x="6088831" y="5471324"/>
            <a:ext cx="150407" cy="1845126"/>
          </a:xfrm>
          <a:prstGeom prst="rightBrace">
            <a:avLst>
              <a:gd name="adj1" fmla="val 63889"/>
              <a:gd name="adj2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131"/>
          <p:cNvSpPr/>
          <p:nvPr/>
        </p:nvSpPr>
        <p:spPr>
          <a:xfrm>
            <a:off x="5795517" y="6393935"/>
            <a:ext cx="709928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</a:p>
        </p:txBody>
      </p:sp>
      <p:sp>
        <p:nvSpPr>
          <p:cNvPr id="132" name="Shape 132"/>
          <p:cNvSpPr/>
          <p:nvPr/>
        </p:nvSpPr>
        <p:spPr>
          <a:xfrm>
            <a:off x="7612361" y="5709976"/>
            <a:ext cx="469999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1" cap="non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</a:p>
        </p:txBody>
      </p:sp>
      <p:sp>
        <p:nvSpPr>
          <p:cNvPr id="133" name="Shape 133"/>
          <p:cNvSpPr/>
          <p:nvPr/>
        </p:nvSpPr>
        <p:spPr>
          <a:xfrm>
            <a:off x="6925864" y="4319232"/>
            <a:ext cx="469999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1" cap="non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</a:p>
        </p:txBody>
      </p:sp>
      <p:sp>
        <p:nvSpPr>
          <p:cNvPr id="134" name="Shape 134"/>
          <p:cNvSpPr/>
          <p:nvPr/>
        </p:nvSpPr>
        <p:spPr>
          <a:xfrm rot="2311136">
            <a:off x="2328113" y="3413521"/>
            <a:ext cx="1831655" cy="9233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cap="non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5 feet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737506" y="537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Unknown Side Lengths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28650" y="1143000"/>
            <a:ext cx="7886700" cy="5033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can use the same concept to find the length of an unknown side when we know the perimeter.</a:t>
            </a:r>
          </a:p>
        </p:txBody>
      </p:sp>
      <p:sp>
        <p:nvSpPr>
          <p:cNvPr id="141" name="Shape 141"/>
          <p:cNvSpPr/>
          <p:nvPr/>
        </p:nvSpPr>
        <p:spPr>
          <a:xfrm>
            <a:off x="4373360" y="2179241"/>
            <a:ext cx="3988720" cy="954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perimeter of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hexagon is </a:t>
            </a:r>
            <a:r>
              <a:rPr lang="en-US" sz="2800" b="1" u="sng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26 meters</a:t>
            </a:r>
            <a:r>
              <a:rPr lang="en-US" sz="2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142" name="Shape 142"/>
          <p:cNvSpPr/>
          <p:nvPr/>
        </p:nvSpPr>
        <p:spPr>
          <a:xfrm>
            <a:off x="1598048" y="2066166"/>
            <a:ext cx="505266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</p:txBody>
      </p:sp>
      <p:sp>
        <p:nvSpPr>
          <p:cNvPr id="143" name="Shape 143"/>
          <p:cNvSpPr/>
          <p:nvPr/>
        </p:nvSpPr>
        <p:spPr>
          <a:xfrm>
            <a:off x="1519754" y="5522371"/>
            <a:ext cx="1466363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meters</a:t>
            </a:r>
          </a:p>
        </p:txBody>
      </p:sp>
      <p:sp>
        <p:nvSpPr>
          <p:cNvPr id="144" name="Shape 144"/>
          <p:cNvSpPr/>
          <p:nvPr/>
        </p:nvSpPr>
        <p:spPr>
          <a:xfrm rot="-5400000">
            <a:off x="221057" y="3967922"/>
            <a:ext cx="1466363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 meters</a:t>
            </a:r>
          </a:p>
        </p:txBody>
      </p:sp>
      <p:sp>
        <p:nvSpPr>
          <p:cNvPr id="145" name="Shape 145"/>
          <p:cNvSpPr/>
          <p:nvPr/>
        </p:nvSpPr>
        <p:spPr>
          <a:xfrm>
            <a:off x="4007862" y="3442892"/>
            <a:ext cx="4732001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0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We can find the length of the unknown side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by creating an equation.</a:t>
            </a:r>
          </a:p>
        </p:txBody>
      </p:sp>
      <p:sp>
        <p:nvSpPr>
          <p:cNvPr id="146" name="Shape 146"/>
          <p:cNvSpPr/>
          <p:nvPr/>
        </p:nvSpPr>
        <p:spPr>
          <a:xfrm>
            <a:off x="4323923" y="4195751"/>
            <a:ext cx="4180953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  <a:r>
              <a:rPr lang="en-US" sz="32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+ 5 + 3 + 2 + 5 + ? = 26</a:t>
            </a:r>
          </a:p>
        </p:txBody>
      </p:sp>
      <p:graphicFrame>
        <p:nvGraphicFramePr>
          <p:cNvPr id="147" name="Shape 147"/>
          <p:cNvGraphicFramePr/>
          <p:nvPr/>
        </p:nvGraphicFramePr>
        <p:xfrm>
          <a:off x="4296707" y="5474623"/>
          <a:ext cx="4218600" cy="396250"/>
        </p:xfrm>
        <a:graphic>
          <a:graphicData uri="http://schemas.openxmlformats.org/drawingml/2006/table">
            <a:tbl>
              <a:tblPr firstRow="1" bandRow="1">
                <a:noFill/>
                <a:tableStyleId>{D70CBDAC-2876-4654-8D35-FA2A54C85C2F}</a:tableStyleId>
              </a:tblPr>
              <a:tblGrid>
                <a:gridCol w="534150"/>
                <a:gridCol w="695775"/>
                <a:gridCol w="695775"/>
                <a:gridCol w="695775"/>
                <a:gridCol w="695775"/>
                <a:gridCol w="90135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strike="noStrike" cap="none"/>
                        <a:t>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strike="noStrike" cap="none"/>
                        <a:t>5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strike="noStrike" cap="none"/>
                        <a:t>3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strike="noStrike" cap="none"/>
                        <a:t>2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strike="noStrike" cap="none"/>
                        <a:t>5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strike="noStrike" cap="none"/>
                        <a:t>?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48" name="Shape 148"/>
          <p:cNvSpPr/>
          <p:nvPr/>
        </p:nvSpPr>
        <p:spPr>
          <a:xfrm rot="-5400000">
            <a:off x="6317535" y="3270548"/>
            <a:ext cx="193732" cy="4180953"/>
          </a:xfrm>
          <a:prstGeom prst="rightBrace">
            <a:avLst>
              <a:gd name="adj1" fmla="val 63889"/>
              <a:gd name="adj2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6076967" y="4821423"/>
            <a:ext cx="709928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</a:t>
            </a:r>
          </a:p>
        </p:txBody>
      </p:sp>
      <p:sp>
        <p:nvSpPr>
          <p:cNvPr id="150" name="Shape 150"/>
          <p:cNvSpPr/>
          <p:nvPr/>
        </p:nvSpPr>
        <p:spPr>
          <a:xfrm rot="5400000">
            <a:off x="5846130" y="4348857"/>
            <a:ext cx="265398" cy="3309815"/>
          </a:xfrm>
          <a:prstGeom prst="rightBrace">
            <a:avLst>
              <a:gd name="adj1" fmla="val 63889"/>
              <a:gd name="adj2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Shape 151"/>
          <p:cNvSpPr/>
          <p:nvPr/>
        </p:nvSpPr>
        <p:spPr>
          <a:xfrm>
            <a:off x="5657792" y="6072846"/>
            <a:ext cx="709928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r>
          </a:p>
        </p:txBody>
      </p:sp>
      <p:sp>
        <p:nvSpPr>
          <p:cNvPr id="152" name="Shape 152"/>
          <p:cNvSpPr/>
          <p:nvPr/>
        </p:nvSpPr>
        <p:spPr>
          <a:xfrm>
            <a:off x="7858252" y="5264158"/>
            <a:ext cx="469999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1" cap="non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  <p:sp>
        <p:nvSpPr>
          <p:cNvPr id="153" name="Shape 153"/>
          <p:cNvSpPr/>
          <p:nvPr/>
        </p:nvSpPr>
        <p:spPr>
          <a:xfrm>
            <a:off x="7292210" y="4103417"/>
            <a:ext cx="469999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1" cap="non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</p:txBody>
      </p:sp>
      <p:sp>
        <p:nvSpPr>
          <p:cNvPr id="154" name="Shape 154"/>
          <p:cNvSpPr/>
          <p:nvPr/>
        </p:nvSpPr>
        <p:spPr>
          <a:xfrm>
            <a:off x="913019" y="2245694"/>
            <a:ext cx="2042481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 b="1" cap="non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3 meters</a:t>
            </a:r>
          </a:p>
        </p:txBody>
      </p:sp>
      <p:sp>
        <p:nvSpPr>
          <p:cNvPr id="155" name="Shape 155"/>
          <p:cNvSpPr/>
          <p:nvPr/>
        </p:nvSpPr>
        <p:spPr>
          <a:xfrm>
            <a:off x="1137532" y="2830285"/>
            <a:ext cx="2288721" cy="2798494"/>
          </a:xfrm>
          <a:prstGeom prst="corner">
            <a:avLst>
              <a:gd name="adj1" fmla="val 50000"/>
              <a:gd name="adj2" fmla="val 63907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/>
          <p:nvPr/>
        </p:nvSpPr>
        <p:spPr>
          <a:xfrm rot="5400000">
            <a:off x="2204076" y="3418121"/>
            <a:ext cx="1102738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meters</a:t>
            </a:r>
          </a:p>
        </p:txBody>
      </p:sp>
      <p:sp>
        <p:nvSpPr>
          <p:cNvPr id="157" name="Shape 157"/>
          <p:cNvSpPr/>
          <p:nvPr/>
        </p:nvSpPr>
        <p:spPr>
          <a:xfrm rot="5400000">
            <a:off x="2993836" y="4877356"/>
            <a:ext cx="1102738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meters</a:t>
            </a:r>
          </a:p>
        </p:txBody>
      </p:sp>
      <p:sp>
        <p:nvSpPr>
          <p:cNvPr id="158" name="Shape 158"/>
          <p:cNvSpPr/>
          <p:nvPr/>
        </p:nvSpPr>
        <p:spPr>
          <a:xfrm>
            <a:off x="2536275" y="4168444"/>
            <a:ext cx="1008930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 meters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737506" y="537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Unknown Side Lengths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28650" y="1143000"/>
            <a:ext cx="7886700" cy="5033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can use the same concept to find the length of an unknown side when we know the perimeter.</a:t>
            </a:r>
          </a:p>
        </p:txBody>
      </p:sp>
      <p:sp>
        <p:nvSpPr>
          <p:cNvPr id="165" name="Shape 165"/>
          <p:cNvSpPr/>
          <p:nvPr/>
        </p:nvSpPr>
        <p:spPr>
          <a:xfrm>
            <a:off x="4492462" y="2082828"/>
            <a:ext cx="4025974" cy="954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perimeter of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</a:t>
            </a:r>
            <a:r>
              <a:rPr lang="en-US" sz="2800" b="1" u="sng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rectangle</a:t>
            </a:r>
            <a:r>
              <a:rPr lang="en-US" sz="2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lang="en-US" sz="2800" b="1" u="sng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16 inches</a:t>
            </a:r>
            <a:r>
              <a:rPr lang="en-US" sz="2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166" name="Shape 166"/>
          <p:cNvSpPr/>
          <p:nvPr/>
        </p:nvSpPr>
        <p:spPr>
          <a:xfrm>
            <a:off x="1994986" y="2030133"/>
            <a:ext cx="505266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</p:txBody>
      </p:sp>
      <p:sp>
        <p:nvSpPr>
          <p:cNvPr id="167" name="Shape 167"/>
          <p:cNvSpPr/>
          <p:nvPr/>
        </p:nvSpPr>
        <p:spPr>
          <a:xfrm rot="-5400000">
            <a:off x="97304" y="3258156"/>
            <a:ext cx="1380505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inches</a:t>
            </a:r>
          </a:p>
        </p:txBody>
      </p:sp>
      <p:sp>
        <p:nvSpPr>
          <p:cNvPr id="168" name="Shape 168"/>
          <p:cNvSpPr/>
          <p:nvPr/>
        </p:nvSpPr>
        <p:spPr>
          <a:xfrm>
            <a:off x="4315973" y="3200953"/>
            <a:ext cx="4732001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 b="0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We can find the length of the unknown side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000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by creating an equation.</a:t>
            </a:r>
          </a:p>
        </p:txBody>
      </p:sp>
      <p:sp>
        <p:nvSpPr>
          <p:cNvPr id="169" name="Shape 169"/>
          <p:cNvSpPr/>
          <p:nvPr/>
        </p:nvSpPr>
        <p:spPr>
          <a:xfrm>
            <a:off x="4596944" y="4152853"/>
            <a:ext cx="3996606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+ ? + 3 + ? = 16</a:t>
            </a:r>
          </a:p>
        </p:txBody>
      </p:sp>
      <p:graphicFrame>
        <p:nvGraphicFramePr>
          <p:cNvPr id="170" name="Shape 170"/>
          <p:cNvGraphicFramePr/>
          <p:nvPr/>
        </p:nvGraphicFramePr>
        <p:xfrm>
          <a:off x="4680857" y="5584437"/>
          <a:ext cx="3301100" cy="396250"/>
        </p:xfrm>
        <a:graphic>
          <a:graphicData uri="http://schemas.openxmlformats.org/drawingml/2006/table">
            <a:tbl>
              <a:tblPr firstRow="1" bandRow="1">
                <a:noFill/>
                <a:tableStyleId>{D70CBDAC-2876-4654-8D35-FA2A54C85C2F}</a:tableStyleId>
              </a:tblPr>
              <a:tblGrid>
                <a:gridCol w="581425"/>
                <a:gridCol w="648675"/>
                <a:gridCol w="1089850"/>
                <a:gridCol w="981150"/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strike="noStrike" cap="none"/>
                        <a:t>3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strike="noStrike" cap="none"/>
                        <a:t>3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strike="noStrike" cap="none"/>
                        <a:t>?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u="none" strike="noStrike" cap="none"/>
                        <a:t>?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71" name="Shape 171"/>
          <p:cNvSpPr/>
          <p:nvPr/>
        </p:nvSpPr>
        <p:spPr>
          <a:xfrm rot="-5400000">
            <a:off x="6250809" y="3831239"/>
            <a:ext cx="152403" cy="3237875"/>
          </a:xfrm>
          <a:prstGeom prst="rightBrace">
            <a:avLst>
              <a:gd name="adj1" fmla="val 63889"/>
              <a:gd name="adj2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Shape 172"/>
          <p:cNvSpPr/>
          <p:nvPr/>
        </p:nvSpPr>
        <p:spPr>
          <a:xfrm>
            <a:off x="5972046" y="4910787"/>
            <a:ext cx="709928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r>
          </a:p>
        </p:txBody>
      </p:sp>
      <p:sp>
        <p:nvSpPr>
          <p:cNvPr id="173" name="Shape 173"/>
          <p:cNvSpPr/>
          <p:nvPr/>
        </p:nvSpPr>
        <p:spPr>
          <a:xfrm rot="5400000">
            <a:off x="5234912" y="5499111"/>
            <a:ext cx="127769" cy="1181448"/>
          </a:xfrm>
          <a:prstGeom prst="rightBrace">
            <a:avLst>
              <a:gd name="adj1" fmla="val 63889"/>
              <a:gd name="adj2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4896082" y="6122187"/>
            <a:ext cx="709928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</a:p>
        </p:txBody>
      </p:sp>
      <p:sp>
        <p:nvSpPr>
          <p:cNvPr id="175" name="Shape 175"/>
          <p:cNvSpPr/>
          <p:nvPr/>
        </p:nvSpPr>
        <p:spPr>
          <a:xfrm>
            <a:off x="7244406" y="5391444"/>
            <a:ext cx="469999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1" cap="non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</a:p>
        </p:txBody>
      </p:sp>
      <p:sp>
        <p:nvSpPr>
          <p:cNvPr id="176" name="Shape 176"/>
          <p:cNvSpPr/>
          <p:nvPr/>
        </p:nvSpPr>
        <p:spPr>
          <a:xfrm>
            <a:off x="7086600" y="4141346"/>
            <a:ext cx="469999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1" cap="non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</a:p>
        </p:txBody>
      </p:sp>
      <p:sp>
        <p:nvSpPr>
          <p:cNvPr id="177" name="Shape 177"/>
          <p:cNvSpPr/>
          <p:nvPr/>
        </p:nvSpPr>
        <p:spPr>
          <a:xfrm>
            <a:off x="987500" y="1979108"/>
            <a:ext cx="2520242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cap="non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5 inches</a:t>
            </a:r>
          </a:p>
        </p:txBody>
      </p:sp>
      <p:sp>
        <p:nvSpPr>
          <p:cNvPr id="178" name="Shape 178"/>
          <p:cNvSpPr/>
          <p:nvPr/>
        </p:nvSpPr>
        <p:spPr>
          <a:xfrm>
            <a:off x="979404" y="2794252"/>
            <a:ext cx="2626178" cy="1364742"/>
          </a:xfrm>
          <a:prstGeom prst="rect">
            <a:avLst/>
          </a:prstGeom>
          <a:solidFill>
            <a:schemeClr val="accent4"/>
          </a:solidFill>
          <a:ln w="12700" cap="flat" cmpd="sng">
            <a:solidFill>
              <a:srgbClr val="BA8C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Shape 179"/>
          <p:cNvSpPr/>
          <p:nvPr/>
        </p:nvSpPr>
        <p:spPr>
          <a:xfrm>
            <a:off x="5371771" y="4141346"/>
            <a:ext cx="469999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1" cap="non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</a:p>
        </p:txBody>
      </p:sp>
      <p:sp>
        <p:nvSpPr>
          <p:cNvPr id="180" name="Shape 180"/>
          <p:cNvSpPr/>
          <p:nvPr/>
        </p:nvSpPr>
        <p:spPr>
          <a:xfrm>
            <a:off x="6238719" y="5403607"/>
            <a:ext cx="469999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1" cap="non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</a:p>
        </p:txBody>
      </p:sp>
      <p:sp>
        <p:nvSpPr>
          <p:cNvPr id="181" name="Shape 181"/>
          <p:cNvSpPr/>
          <p:nvPr/>
        </p:nvSpPr>
        <p:spPr>
          <a:xfrm rot="5400000">
            <a:off x="6862759" y="5107330"/>
            <a:ext cx="175439" cy="1990935"/>
          </a:xfrm>
          <a:prstGeom prst="rightBrace">
            <a:avLst>
              <a:gd name="adj1" fmla="val 63889"/>
              <a:gd name="adj2" fmla="val 50000"/>
            </a:avLst>
          </a:prstGeom>
          <a:noFill/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6360255" y="6122187"/>
            <a:ext cx="1196344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0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163285" y="4441371"/>
            <a:ext cx="4329176" cy="646331"/>
          </a:xfrm>
          <a:prstGeom prst="rect">
            <a:avLst/>
          </a:prstGeom>
          <a:solidFill>
            <a:srgbClr val="92D050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Remember: If there are </a:t>
            </a:r>
            <a:r>
              <a:rPr lang="en-US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sides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there needs to be </a:t>
            </a:r>
            <a:r>
              <a:rPr lang="en-US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 addends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a perimeter equation!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822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Turn </a:t>
            </a:r>
            <a:r>
              <a:rPr lang="en-US"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dry-erase boards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the length of the unknown side.</a:t>
            </a:r>
          </a:p>
        </p:txBody>
      </p:sp>
      <p:sp>
        <p:nvSpPr>
          <p:cNvPr id="190" name="Shape 190"/>
          <p:cNvSpPr/>
          <p:nvPr/>
        </p:nvSpPr>
        <p:spPr>
          <a:xfrm rot="7706102">
            <a:off x="1110342" y="3918856"/>
            <a:ext cx="2492828" cy="2100943"/>
          </a:xfrm>
          <a:prstGeom prst="rtTriangle">
            <a:avLst/>
          </a:prstGeom>
          <a:solidFill>
            <a:schemeClr val="accent6"/>
          </a:solidFill>
          <a:ln w="12700" cap="flat" cmpd="sng">
            <a:solidFill>
              <a:srgbClr val="517E33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Shape 191"/>
          <p:cNvSpPr/>
          <p:nvPr/>
        </p:nvSpPr>
        <p:spPr>
          <a:xfrm rot="-3212348">
            <a:off x="1066022" y="3962578"/>
            <a:ext cx="678390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 ft</a:t>
            </a:r>
          </a:p>
        </p:txBody>
      </p:sp>
      <p:sp>
        <p:nvSpPr>
          <p:cNvPr id="192" name="Shape 192"/>
          <p:cNvSpPr/>
          <p:nvPr/>
        </p:nvSpPr>
        <p:spPr>
          <a:xfrm rot="-816270">
            <a:off x="2017560" y="4845151"/>
            <a:ext cx="678391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 ft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4572000" y="2801124"/>
            <a:ext cx="4248149" cy="15696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Perimeter: 20 feet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 =</a:t>
            </a:r>
          </a:p>
        </p:txBody>
      </p:sp>
      <p:sp>
        <p:nvSpPr>
          <p:cNvPr id="194" name="Shape 194"/>
          <p:cNvSpPr/>
          <p:nvPr/>
        </p:nvSpPr>
        <p:spPr>
          <a:xfrm rot="2350215">
            <a:off x="2978848" y="3412653"/>
            <a:ext cx="394659" cy="6463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0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</a:p>
        </p:txBody>
      </p:sp>
      <p:sp>
        <p:nvSpPr>
          <p:cNvPr id="195" name="Shape 195"/>
          <p:cNvSpPr/>
          <p:nvPr/>
        </p:nvSpPr>
        <p:spPr>
          <a:xfrm>
            <a:off x="5188423" y="3539628"/>
            <a:ext cx="1831654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cap="non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5 feet</a:t>
            </a:r>
          </a:p>
        </p:txBody>
      </p:sp>
      <p:sp>
        <p:nvSpPr>
          <p:cNvPr id="196" name="Shape 196"/>
          <p:cNvSpPr/>
          <p:nvPr/>
        </p:nvSpPr>
        <p:spPr>
          <a:xfrm>
            <a:off x="4507498" y="5506578"/>
            <a:ext cx="3193503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 + 7 + </a:t>
            </a:r>
            <a:r>
              <a:rPr lang="en-US" sz="4400" b="0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lang="en-US" sz="44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20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Turn </a:t>
            </a:r>
            <a:r>
              <a:rPr lang="en-US"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dry-erase boards</a:t>
            </a:r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the length of the unknown side.</a:t>
            </a:r>
          </a:p>
        </p:txBody>
      </p:sp>
      <p:sp>
        <p:nvSpPr>
          <p:cNvPr id="203" name="Shape 203"/>
          <p:cNvSpPr/>
          <p:nvPr/>
        </p:nvSpPr>
        <p:spPr>
          <a:xfrm rot="-3426261">
            <a:off x="1200187" y="3415350"/>
            <a:ext cx="736099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m</a:t>
            </a:r>
          </a:p>
        </p:txBody>
      </p:sp>
      <p:sp>
        <p:nvSpPr>
          <p:cNvPr id="204" name="Shape 204"/>
          <p:cNvSpPr/>
          <p:nvPr/>
        </p:nvSpPr>
        <p:spPr>
          <a:xfrm rot="3294634">
            <a:off x="1206272" y="4452953"/>
            <a:ext cx="736099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m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4572000" y="2801124"/>
            <a:ext cx="4248149" cy="15696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Perimeter: 26 meters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 =</a:t>
            </a:r>
          </a:p>
        </p:txBody>
      </p:sp>
      <p:sp>
        <p:nvSpPr>
          <p:cNvPr id="206" name="Shape 206"/>
          <p:cNvSpPr/>
          <p:nvPr/>
        </p:nvSpPr>
        <p:spPr>
          <a:xfrm>
            <a:off x="2115305" y="2893298"/>
            <a:ext cx="365805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0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</a:p>
        </p:txBody>
      </p:sp>
      <p:sp>
        <p:nvSpPr>
          <p:cNvPr id="207" name="Shape 207"/>
          <p:cNvSpPr/>
          <p:nvPr/>
        </p:nvSpPr>
        <p:spPr>
          <a:xfrm>
            <a:off x="5152773" y="3539628"/>
            <a:ext cx="2692531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cap="non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3 meters</a:t>
            </a:r>
          </a:p>
        </p:txBody>
      </p:sp>
      <p:sp>
        <p:nvSpPr>
          <p:cNvPr id="208" name="Shape 208"/>
          <p:cNvSpPr/>
          <p:nvPr/>
        </p:nvSpPr>
        <p:spPr>
          <a:xfrm>
            <a:off x="1379871" y="3393901"/>
            <a:ext cx="1839684" cy="1625019"/>
          </a:xfrm>
          <a:prstGeom prst="hexagon">
            <a:avLst>
              <a:gd name="adj" fmla="val 35048"/>
              <a:gd name="vf" fmla="val 115470"/>
            </a:avLst>
          </a:prstGeom>
          <a:solidFill>
            <a:schemeClr val="accent1"/>
          </a:solidFill>
          <a:ln w="12700" cap="flat" cmpd="sng">
            <a:solidFill>
              <a:srgbClr val="42719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Shape 209"/>
          <p:cNvSpPr/>
          <p:nvPr/>
        </p:nvSpPr>
        <p:spPr>
          <a:xfrm rot="-3426261">
            <a:off x="2688618" y="4427991"/>
            <a:ext cx="736099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m</a:t>
            </a:r>
          </a:p>
        </p:txBody>
      </p:sp>
      <p:sp>
        <p:nvSpPr>
          <p:cNvPr id="210" name="Shape 210"/>
          <p:cNvSpPr/>
          <p:nvPr/>
        </p:nvSpPr>
        <p:spPr>
          <a:xfrm rot="3261535">
            <a:off x="2688618" y="3414921"/>
            <a:ext cx="736099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m</a:t>
            </a:r>
          </a:p>
        </p:txBody>
      </p:sp>
      <p:sp>
        <p:nvSpPr>
          <p:cNvPr id="211" name="Shape 211"/>
          <p:cNvSpPr/>
          <p:nvPr/>
        </p:nvSpPr>
        <p:spPr>
          <a:xfrm>
            <a:off x="1930158" y="4892246"/>
            <a:ext cx="736099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 m</a:t>
            </a:r>
          </a:p>
        </p:txBody>
      </p:sp>
      <p:sp>
        <p:nvSpPr>
          <p:cNvPr id="212" name="Shape 212"/>
          <p:cNvSpPr/>
          <p:nvPr/>
        </p:nvSpPr>
        <p:spPr>
          <a:xfrm>
            <a:off x="3291625" y="5506578"/>
            <a:ext cx="5625258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+ 5 + 5 + 5 + 3 + </a:t>
            </a:r>
            <a:r>
              <a:rPr lang="en-US" sz="4400" b="0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44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26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Turn </a:t>
            </a:r>
            <a:r>
              <a:rPr lang="en-US"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dry-erase boards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the length of the unknown side.</a:t>
            </a:r>
          </a:p>
        </p:txBody>
      </p:sp>
      <p:sp>
        <p:nvSpPr>
          <p:cNvPr id="219" name="Shape 219"/>
          <p:cNvSpPr/>
          <p:nvPr/>
        </p:nvSpPr>
        <p:spPr>
          <a:xfrm>
            <a:off x="1880255" y="4276021"/>
            <a:ext cx="720069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 in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4572000" y="2801124"/>
            <a:ext cx="4248149" cy="15696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Perimeter: 28 inches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=</a:t>
            </a:r>
          </a:p>
        </p:txBody>
      </p:sp>
      <p:sp>
        <p:nvSpPr>
          <p:cNvPr id="221" name="Shape 221"/>
          <p:cNvSpPr/>
          <p:nvPr/>
        </p:nvSpPr>
        <p:spPr>
          <a:xfrm>
            <a:off x="820783" y="3467869"/>
            <a:ext cx="426718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0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</a:p>
        </p:txBody>
      </p:sp>
      <p:sp>
        <p:nvSpPr>
          <p:cNvPr id="222" name="Shape 222"/>
          <p:cNvSpPr/>
          <p:nvPr/>
        </p:nvSpPr>
        <p:spPr>
          <a:xfrm>
            <a:off x="5247992" y="3515367"/>
            <a:ext cx="2520242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cap="non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5 inches</a:t>
            </a:r>
          </a:p>
        </p:txBody>
      </p:sp>
      <p:sp>
        <p:nvSpPr>
          <p:cNvPr id="223" name="Shape 223"/>
          <p:cNvSpPr/>
          <p:nvPr/>
        </p:nvSpPr>
        <p:spPr>
          <a:xfrm>
            <a:off x="1246380" y="3211286"/>
            <a:ext cx="2299606" cy="1159498"/>
          </a:xfrm>
          <a:prstGeom prst="rect">
            <a:avLst/>
          </a:prstGeom>
          <a:solidFill>
            <a:schemeClr val="accent2"/>
          </a:solidFill>
          <a:ln w="12700" cap="flat" cmpd="sng">
            <a:solidFill>
              <a:srgbClr val="AC5B23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4" name="Shape 224"/>
          <p:cNvSpPr/>
          <p:nvPr/>
        </p:nvSpPr>
        <p:spPr>
          <a:xfrm>
            <a:off x="1962611" y="2755423"/>
            <a:ext cx="720069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28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 in</a:t>
            </a:r>
          </a:p>
        </p:txBody>
      </p:sp>
      <p:sp>
        <p:nvSpPr>
          <p:cNvPr id="225" name="Shape 225"/>
          <p:cNvSpPr/>
          <p:nvPr/>
        </p:nvSpPr>
        <p:spPr>
          <a:xfrm>
            <a:off x="3499728" y="3467867"/>
            <a:ext cx="426718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0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</a:p>
        </p:txBody>
      </p:sp>
      <p:sp>
        <p:nvSpPr>
          <p:cNvPr id="226" name="Shape 226"/>
          <p:cNvSpPr/>
          <p:nvPr/>
        </p:nvSpPr>
        <p:spPr>
          <a:xfrm>
            <a:off x="4070680" y="5506578"/>
            <a:ext cx="406714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 + 9 + </a:t>
            </a:r>
            <a:r>
              <a:rPr lang="en-US" sz="4400" b="0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en-US" sz="44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 </a:t>
            </a:r>
            <a:r>
              <a:rPr lang="en-US" sz="4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en-US" sz="44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28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 Turn </a:t>
            </a:r>
            <a:r>
              <a:rPr lang="en-US"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dry-erase boards</a:t>
            </a:r>
          </a:p>
        </p:txBody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the length of the unknown side.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4572000" y="2801124"/>
            <a:ext cx="4248149" cy="15696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Perimeter: 24 inches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buSzPct val="25000"/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 =</a:t>
            </a:r>
          </a:p>
        </p:txBody>
      </p:sp>
      <p:sp>
        <p:nvSpPr>
          <p:cNvPr id="234" name="Shape 234"/>
          <p:cNvSpPr/>
          <p:nvPr/>
        </p:nvSpPr>
        <p:spPr>
          <a:xfrm>
            <a:off x="829770" y="3359960"/>
            <a:ext cx="426718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0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</a:p>
        </p:txBody>
      </p:sp>
      <p:sp>
        <p:nvSpPr>
          <p:cNvPr id="235" name="Shape 235"/>
          <p:cNvSpPr/>
          <p:nvPr/>
        </p:nvSpPr>
        <p:spPr>
          <a:xfrm>
            <a:off x="5247992" y="3515367"/>
            <a:ext cx="2520242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400" b="1" cap="none">
                <a:solidFill>
                  <a:srgbClr val="F7CAAC"/>
                </a:solidFill>
                <a:latin typeface="Calibri"/>
                <a:ea typeface="Calibri"/>
                <a:cs typeface="Calibri"/>
                <a:sym typeface="Calibri"/>
              </a:rPr>
              <a:t>6 inches</a:t>
            </a:r>
          </a:p>
        </p:txBody>
      </p:sp>
      <p:sp>
        <p:nvSpPr>
          <p:cNvPr id="236" name="Shape 236"/>
          <p:cNvSpPr/>
          <p:nvPr/>
        </p:nvSpPr>
        <p:spPr>
          <a:xfrm>
            <a:off x="1256488" y="2677285"/>
            <a:ext cx="2011680" cy="2011680"/>
          </a:xfrm>
          <a:prstGeom prst="rect">
            <a:avLst/>
          </a:prstGeom>
          <a:gradFill>
            <a:gsLst>
              <a:gs pos="0">
                <a:srgbClr val="FFC647"/>
              </a:gs>
              <a:gs pos="50000">
                <a:srgbClr val="FFC600"/>
              </a:gs>
              <a:gs pos="100000">
                <a:srgbClr val="E3B400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a SQUARE!</a:t>
            </a:r>
          </a:p>
        </p:txBody>
      </p:sp>
      <p:sp>
        <p:nvSpPr>
          <p:cNvPr id="237" name="Shape 237"/>
          <p:cNvSpPr/>
          <p:nvPr/>
        </p:nvSpPr>
        <p:spPr>
          <a:xfrm>
            <a:off x="4200976" y="5166167"/>
            <a:ext cx="4089581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0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 </a:t>
            </a:r>
            <a:r>
              <a:rPr lang="en-US" sz="44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US" sz="4400" b="0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b </a:t>
            </a:r>
            <a:r>
              <a:rPr lang="en-US" sz="44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US" sz="4400" b="0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b </a:t>
            </a:r>
            <a:r>
              <a:rPr lang="en-US" sz="44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r>
              <a:rPr lang="en-US" sz="4400" b="0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b</a:t>
            </a:r>
            <a:r>
              <a:rPr lang="en-US" sz="44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= 24</a:t>
            </a:r>
          </a:p>
        </p:txBody>
      </p:sp>
      <p:sp>
        <p:nvSpPr>
          <p:cNvPr id="238" name="Shape 238"/>
          <p:cNvSpPr/>
          <p:nvPr/>
        </p:nvSpPr>
        <p:spPr>
          <a:xfrm>
            <a:off x="4572000" y="5771257"/>
            <a:ext cx="3255635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4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or,  4 ×</a:t>
            </a:r>
            <a:r>
              <a:rPr lang="en-US" sz="4400" b="0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b </a:t>
            </a:r>
            <a:r>
              <a:rPr lang="en-US" sz="4400" b="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 24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572</Words>
  <Application>Microsoft Macintosh PowerPoint</Application>
  <PresentationFormat>On-screen Show (4:3)</PresentationFormat>
  <Paragraphs>153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Find Unknown Side Lengths</vt:lpstr>
      <vt:lpstr>Lesson Opening</vt:lpstr>
      <vt:lpstr>Find Unknown Side Lengths</vt:lpstr>
      <vt:lpstr>Find Unknown Side Lengths</vt:lpstr>
      <vt:lpstr>Find Unknown Side Lengths</vt:lpstr>
      <vt:lpstr>Your Turn on dry-erase boards</vt:lpstr>
      <vt:lpstr>Your Turn on dry-erase boards</vt:lpstr>
      <vt:lpstr>Your Turn on dry-erase boards</vt:lpstr>
      <vt:lpstr>Your Turn on dry-erase boards</vt:lpstr>
      <vt:lpstr>Your Turn on dry-erase boards</vt:lpstr>
      <vt:lpstr>Your Turn in the book</vt:lpstr>
      <vt:lpstr>Exit Ticket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Unknown Side Lengths</dc:title>
  <dc:creator>Jessica Whitlock</dc:creator>
  <cp:lastModifiedBy>Beth Melnick</cp:lastModifiedBy>
  <cp:revision>1</cp:revision>
  <dcterms:modified xsi:type="dcterms:W3CDTF">2019-04-10T23:22:53Z</dcterms:modified>
</cp:coreProperties>
</file>