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EBD0C6F-407B-458E-9C64-66E81F656B57}">
  <a:tblStyle styleId="{0EBD0C6F-407B-458E-9C64-66E81F656B5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120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51159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128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344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5366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6341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6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4212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301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856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2338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7471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6037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4134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730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Perimeter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MAFS.3.MD.4.8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you don’t have a picture, you have a word problem instead?  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Arial"/>
              <a:buNone/>
            </a:pPr>
            <a:r>
              <a:rPr lang="en-US" sz="3200" b="0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Miguel glues a ribbon border around the edges of a 5-inch by 8-inch picture to create a frame. What is the total length of ribbon Miguel uses?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8289471" y="2808514"/>
            <a:ext cx="390252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Draw a picture to help you.</a:t>
            </a: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4750" y="3504328"/>
            <a:ext cx="2246056" cy="280757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/>
          <p:nvPr/>
        </p:nvSpPr>
        <p:spPr>
          <a:xfrm>
            <a:off x="1542566" y="3039346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5 inches</a:t>
            </a:r>
          </a:p>
        </p:txBody>
      </p:sp>
      <p:sp>
        <p:nvSpPr>
          <p:cNvPr id="245" name="Shape 245"/>
          <p:cNvSpPr/>
          <p:nvPr/>
        </p:nvSpPr>
        <p:spPr>
          <a:xfrm rot="5400000">
            <a:off x="2841293" y="4615726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8 inches</a:t>
            </a:r>
          </a:p>
        </p:txBody>
      </p:sp>
      <p:sp>
        <p:nvSpPr>
          <p:cNvPr id="246" name="Shape 246"/>
          <p:cNvSpPr/>
          <p:nvPr/>
        </p:nvSpPr>
        <p:spPr>
          <a:xfrm>
            <a:off x="5796642" y="1825624"/>
            <a:ext cx="3053442" cy="574674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7" name="Shape 247"/>
          <p:cNvCxnSpPr/>
          <p:nvPr/>
        </p:nvCxnSpPr>
        <p:spPr>
          <a:xfrm>
            <a:off x="1194750" y="3504328"/>
            <a:ext cx="2246056" cy="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8" name="Shape 248"/>
          <p:cNvSpPr/>
          <p:nvPr/>
        </p:nvSpPr>
        <p:spPr>
          <a:xfrm>
            <a:off x="5034451" y="3671237"/>
            <a:ext cx="535723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cxnSp>
        <p:nvCxnSpPr>
          <p:cNvPr id="249" name="Shape 249"/>
          <p:cNvCxnSpPr/>
          <p:nvPr/>
        </p:nvCxnSpPr>
        <p:spPr>
          <a:xfrm>
            <a:off x="3440807" y="3488000"/>
            <a:ext cx="0" cy="2823899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0" name="Shape 250"/>
          <p:cNvSpPr/>
          <p:nvPr/>
        </p:nvSpPr>
        <p:spPr>
          <a:xfrm>
            <a:off x="5585582" y="3671237"/>
            <a:ext cx="1037465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+ 8</a:t>
            </a:r>
          </a:p>
        </p:txBody>
      </p:sp>
      <p:cxnSp>
        <p:nvCxnSpPr>
          <p:cNvPr id="251" name="Shape 251"/>
          <p:cNvCxnSpPr/>
          <p:nvPr/>
        </p:nvCxnSpPr>
        <p:spPr>
          <a:xfrm>
            <a:off x="1194750" y="6311900"/>
            <a:ext cx="2246056" cy="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2" name="Shape 252"/>
          <p:cNvSpPr/>
          <p:nvPr/>
        </p:nvSpPr>
        <p:spPr>
          <a:xfrm>
            <a:off x="6623047" y="3671237"/>
            <a:ext cx="1037465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+ 5</a:t>
            </a:r>
          </a:p>
        </p:txBody>
      </p:sp>
      <p:cxnSp>
        <p:nvCxnSpPr>
          <p:cNvPr id="253" name="Shape 253"/>
          <p:cNvCxnSpPr/>
          <p:nvPr/>
        </p:nvCxnSpPr>
        <p:spPr>
          <a:xfrm>
            <a:off x="1194750" y="3488000"/>
            <a:ext cx="0" cy="2823899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/>
          <p:nvPr/>
        </p:nvSpPr>
        <p:spPr>
          <a:xfrm>
            <a:off x="7660513" y="3663017"/>
            <a:ext cx="1037465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+ 8</a:t>
            </a:r>
          </a:p>
        </p:txBody>
      </p:sp>
      <p:sp>
        <p:nvSpPr>
          <p:cNvPr id="255" name="Shape 255"/>
          <p:cNvSpPr/>
          <p:nvPr/>
        </p:nvSpPr>
        <p:spPr>
          <a:xfrm>
            <a:off x="8713385" y="3685819"/>
            <a:ext cx="3340978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= 26 inches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5712067" y="4721283"/>
            <a:ext cx="5167723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The total length of ribbon Miguel uses is 26 inches long.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2540152" y="93571"/>
            <a:ext cx="7111692" cy="17543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 &amp; Talk: </a:t>
            </a:r>
            <a:b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this have to do with perimeter?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you don’t have a picture, you have a word problem instead? 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Arial"/>
              <a:buNone/>
            </a:pPr>
            <a:r>
              <a:rPr lang="en-US" sz="3200" b="0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 building at Harvard University has a room shaped like an octagon. The length of each side of the room is 11 feet. What is the perimeter of this room?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1436915" y="3739242"/>
            <a:ext cx="2220685" cy="2204357"/>
          </a:xfrm>
          <a:prstGeom prst="octagon">
            <a:avLst>
              <a:gd name="adj" fmla="val 29289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/>
          <p:nvPr/>
        </p:nvSpPr>
        <p:spPr>
          <a:xfrm>
            <a:off x="7881257" y="1229023"/>
            <a:ext cx="390252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Draw a picture to help you.</a:t>
            </a:r>
          </a:p>
        </p:txBody>
      </p:sp>
      <p:sp>
        <p:nvSpPr>
          <p:cNvPr id="266" name="Shape 266"/>
          <p:cNvSpPr/>
          <p:nvPr/>
        </p:nvSpPr>
        <p:spPr>
          <a:xfrm>
            <a:off x="2068600" y="3229821"/>
            <a:ext cx="957314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11 ft</a:t>
            </a:r>
          </a:p>
        </p:txBody>
      </p:sp>
      <p:sp>
        <p:nvSpPr>
          <p:cNvPr id="267" name="Shape 267"/>
          <p:cNvSpPr/>
          <p:nvPr/>
        </p:nvSpPr>
        <p:spPr>
          <a:xfrm>
            <a:off x="4858923" y="3671237"/>
            <a:ext cx="88678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</a:p>
        </p:txBody>
      </p:sp>
      <p:sp>
        <p:nvSpPr>
          <p:cNvPr id="268" name="Shape 268"/>
          <p:cNvSpPr/>
          <p:nvPr/>
        </p:nvSpPr>
        <p:spPr>
          <a:xfrm>
            <a:off x="5633658" y="3671237"/>
            <a:ext cx="1037465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× 8</a:t>
            </a:r>
          </a:p>
        </p:txBody>
      </p:sp>
      <p:sp>
        <p:nvSpPr>
          <p:cNvPr id="269" name="Shape 269"/>
          <p:cNvSpPr/>
          <p:nvPr/>
        </p:nvSpPr>
        <p:spPr>
          <a:xfrm>
            <a:off x="6671124" y="3671237"/>
            <a:ext cx="265797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= 88 feet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5712067" y="4721283"/>
            <a:ext cx="607171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The perimeter of the room is 88 feet.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the selected problems from the Practice Pages.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Ticket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838200" y="1502229"/>
            <a:ext cx="10515599" cy="46747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rectangle?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Manny fences in a rectangular area for his dog to play in the backyard. The area measures 10 yards by 9 yards. What is the total length of fence that Manny uses?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2661558" y="2465048"/>
            <a:ext cx="3614055" cy="146877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3540192" y="2009369"/>
            <a:ext cx="175881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14 inches</a:t>
            </a:r>
          </a:p>
        </p:txBody>
      </p:sp>
      <p:sp>
        <p:nvSpPr>
          <p:cNvPr id="285" name="Shape 285"/>
          <p:cNvSpPr/>
          <p:nvPr/>
        </p:nvSpPr>
        <p:spPr>
          <a:xfrm rot="5400000">
            <a:off x="5694816" y="2907048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6 inches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Opening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quadrilateral below?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2608939" y="2450494"/>
          <a:ext cx="6001750" cy="4015550"/>
        </p:xfrm>
        <a:graphic>
          <a:graphicData uri="http://schemas.openxmlformats.org/drawingml/2006/table">
            <a:tbl>
              <a:tblPr firstRow="1" bandRow="1">
                <a:noFill/>
                <a:tableStyleId>{0EBD0C6F-407B-458E-9C64-66E81F656B57}</a:tableStyleId>
              </a:tblPr>
              <a:tblGrid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</a:tblGrid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93" name="Shape 93"/>
          <p:cNvSpPr/>
          <p:nvPr/>
        </p:nvSpPr>
        <p:spPr>
          <a:xfrm>
            <a:off x="4540694" y="2597221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94" name="Shape 94"/>
          <p:cNvSpPr/>
          <p:nvPr/>
        </p:nvSpPr>
        <p:spPr>
          <a:xfrm>
            <a:off x="5139408" y="2603994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95" name="Shape 95"/>
          <p:cNvSpPr/>
          <p:nvPr/>
        </p:nvSpPr>
        <p:spPr>
          <a:xfrm>
            <a:off x="5728592" y="2597221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96" name="Shape 96"/>
          <p:cNvSpPr/>
          <p:nvPr/>
        </p:nvSpPr>
        <p:spPr>
          <a:xfrm>
            <a:off x="6327305" y="2597221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97" name="Shape 97"/>
          <p:cNvSpPr/>
          <p:nvPr/>
        </p:nvSpPr>
        <p:spPr>
          <a:xfrm>
            <a:off x="6732785" y="3081526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98" name="Shape 98"/>
          <p:cNvSpPr/>
          <p:nvPr/>
        </p:nvSpPr>
        <p:spPr>
          <a:xfrm>
            <a:off x="6732785" y="3604746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99" name="Shape 99"/>
          <p:cNvSpPr/>
          <p:nvPr/>
        </p:nvSpPr>
        <p:spPr>
          <a:xfrm>
            <a:off x="6732785" y="4149739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100" name="Shape 100"/>
          <p:cNvSpPr/>
          <p:nvPr/>
        </p:nvSpPr>
        <p:spPr>
          <a:xfrm>
            <a:off x="6732785" y="4733976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sp>
        <p:nvSpPr>
          <p:cNvPr id="101" name="Shape 101"/>
          <p:cNvSpPr/>
          <p:nvPr/>
        </p:nvSpPr>
        <p:spPr>
          <a:xfrm>
            <a:off x="6732785" y="5324987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</a:p>
        </p:txBody>
      </p:sp>
      <p:sp>
        <p:nvSpPr>
          <p:cNvPr id="102" name="Shape 102"/>
          <p:cNvSpPr/>
          <p:nvPr/>
        </p:nvSpPr>
        <p:spPr>
          <a:xfrm>
            <a:off x="6235933" y="578041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</a:p>
        </p:txBody>
      </p:sp>
      <p:sp>
        <p:nvSpPr>
          <p:cNvPr id="103" name="Shape 103"/>
          <p:cNvSpPr/>
          <p:nvPr/>
        </p:nvSpPr>
        <p:spPr>
          <a:xfrm>
            <a:off x="5637221" y="578041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</a:p>
        </p:txBody>
      </p:sp>
      <p:sp>
        <p:nvSpPr>
          <p:cNvPr id="104" name="Shape 104"/>
          <p:cNvSpPr/>
          <p:nvPr/>
        </p:nvSpPr>
        <p:spPr>
          <a:xfrm>
            <a:off x="5038507" y="5781223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105" name="Shape 105"/>
          <p:cNvSpPr/>
          <p:nvPr/>
        </p:nvSpPr>
        <p:spPr>
          <a:xfrm>
            <a:off x="4420730" y="578041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</a:p>
        </p:txBody>
      </p:sp>
      <p:sp>
        <p:nvSpPr>
          <p:cNvPr id="106" name="Shape 106"/>
          <p:cNvSpPr/>
          <p:nvPr/>
        </p:nvSpPr>
        <p:spPr>
          <a:xfrm>
            <a:off x="3964855" y="533632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</a:p>
        </p:txBody>
      </p:sp>
      <p:sp>
        <p:nvSpPr>
          <p:cNvPr id="107" name="Shape 107"/>
          <p:cNvSpPr/>
          <p:nvPr/>
        </p:nvSpPr>
        <p:spPr>
          <a:xfrm>
            <a:off x="3964855" y="4759132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</a:p>
        </p:txBody>
      </p:sp>
      <p:sp>
        <p:nvSpPr>
          <p:cNvPr id="108" name="Shape 108"/>
          <p:cNvSpPr/>
          <p:nvPr/>
        </p:nvSpPr>
        <p:spPr>
          <a:xfrm>
            <a:off x="3964853" y="4189273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</a:p>
        </p:txBody>
      </p:sp>
      <p:sp>
        <p:nvSpPr>
          <p:cNvPr id="109" name="Shape 109"/>
          <p:cNvSpPr/>
          <p:nvPr/>
        </p:nvSpPr>
        <p:spPr>
          <a:xfrm>
            <a:off x="3956673" y="360474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</a:p>
        </p:txBody>
      </p:sp>
      <p:sp>
        <p:nvSpPr>
          <p:cNvPr id="110" name="Shape 110"/>
          <p:cNvSpPr/>
          <p:nvPr/>
        </p:nvSpPr>
        <p:spPr>
          <a:xfrm>
            <a:off x="3952473" y="3058208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</a:p>
        </p:txBody>
      </p:sp>
      <p:sp>
        <p:nvSpPr>
          <p:cNvPr id="111" name="Shape 111"/>
          <p:cNvSpPr/>
          <p:nvPr/>
        </p:nvSpPr>
        <p:spPr>
          <a:xfrm>
            <a:off x="8106371" y="1650371"/>
            <a:ext cx="135325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18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Opening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quadrilateral below?</a:t>
            </a:r>
          </a:p>
        </p:txBody>
      </p:sp>
      <p:graphicFrame>
        <p:nvGraphicFramePr>
          <p:cNvPr id="118" name="Shape 118"/>
          <p:cNvGraphicFramePr/>
          <p:nvPr/>
        </p:nvGraphicFramePr>
        <p:xfrm>
          <a:off x="2608939" y="2450494"/>
          <a:ext cx="6001750" cy="4015550"/>
        </p:xfrm>
        <a:graphic>
          <a:graphicData uri="http://schemas.openxmlformats.org/drawingml/2006/table">
            <a:tbl>
              <a:tblPr firstRow="1" bandRow="1">
                <a:noFill/>
                <a:tableStyleId>{0EBD0C6F-407B-458E-9C64-66E81F656B57}</a:tableStyleId>
              </a:tblPr>
              <a:tblGrid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</a:tblGrid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19" name="Shape 119"/>
          <p:cNvSpPr/>
          <p:nvPr/>
        </p:nvSpPr>
        <p:spPr>
          <a:xfrm>
            <a:off x="4540694" y="2597221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20" name="Shape 120"/>
          <p:cNvSpPr/>
          <p:nvPr/>
        </p:nvSpPr>
        <p:spPr>
          <a:xfrm>
            <a:off x="5139408" y="2603994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21" name="Shape 121"/>
          <p:cNvSpPr/>
          <p:nvPr/>
        </p:nvSpPr>
        <p:spPr>
          <a:xfrm>
            <a:off x="5728592" y="2597221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22" name="Shape 122"/>
          <p:cNvSpPr/>
          <p:nvPr/>
        </p:nvSpPr>
        <p:spPr>
          <a:xfrm>
            <a:off x="6327305" y="2597221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123" name="Shape 123"/>
          <p:cNvSpPr/>
          <p:nvPr/>
        </p:nvSpPr>
        <p:spPr>
          <a:xfrm>
            <a:off x="6732785" y="3081526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24" name="Shape 124"/>
          <p:cNvSpPr/>
          <p:nvPr/>
        </p:nvSpPr>
        <p:spPr>
          <a:xfrm>
            <a:off x="6732785" y="3604746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125" name="Shape 125"/>
          <p:cNvSpPr/>
          <p:nvPr/>
        </p:nvSpPr>
        <p:spPr>
          <a:xfrm>
            <a:off x="6732785" y="4149739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126" name="Shape 126"/>
          <p:cNvSpPr/>
          <p:nvPr/>
        </p:nvSpPr>
        <p:spPr>
          <a:xfrm>
            <a:off x="6732785" y="4733976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sp>
        <p:nvSpPr>
          <p:cNvPr id="127" name="Shape 127"/>
          <p:cNvSpPr/>
          <p:nvPr/>
        </p:nvSpPr>
        <p:spPr>
          <a:xfrm>
            <a:off x="6732785" y="5324987"/>
            <a:ext cx="36740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</a:p>
        </p:txBody>
      </p:sp>
      <p:sp>
        <p:nvSpPr>
          <p:cNvPr id="128" name="Shape 128"/>
          <p:cNvSpPr/>
          <p:nvPr/>
        </p:nvSpPr>
        <p:spPr>
          <a:xfrm>
            <a:off x="6235933" y="578041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</a:p>
        </p:txBody>
      </p:sp>
      <p:sp>
        <p:nvSpPr>
          <p:cNvPr id="129" name="Shape 129"/>
          <p:cNvSpPr/>
          <p:nvPr/>
        </p:nvSpPr>
        <p:spPr>
          <a:xfrm>
            <a:off x="5637221" y="578041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</a:p>
        </p:txBody>
      </p:sp>
      <p:sp>
        <p:nvSpPr>
          <p:cNvPr id="130" name="Shape 130"/>
          <p:cNvSpPr/>
          <p:nvPr/>
        </p:nvSpPr>
        <p:spPr>
          <a:xfrm>
            <a:off x="5038507" y="5781223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131" name="Shape 131"/>
          <p:cNvSpPr/>
          <p:nvPr/>
        </p:nvSpPr>
        <p:spPr>
          <a:xfrm>
            <a:off x="4420730" y="578041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</a:p>
        </p:txBody>
      </p:sp>
      <p:sp>
        <p:nvSpPr>
          <p:cNvPr id="132" name="Shape 132"/>
          <p:cNvSpPr/>
          <p:nvPr/>
        </p:nvSpPr>
        <p:spPr>
          <a:xfrm>
            <a:off x="3964855" y="533632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</a:p>
        </p:txBody>
      </p:sp>
      <p:sp>
        <p:nvSpPr>
          <p:cNvPr id="133" name="Shape 133"/>
          <p:cNvSpPr/>
          <p:nvPr/>
        </p:nvSpPr>
        <p:spPr>
          <a:xfrm>
            <a:off x="3964855" y="4759132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</a:p>
        </p:txBody>
      </p:sp>
      <p:sp>
        <p:nvSpPr>
          <p:cNvPr id="134" name="Shape 134"/>
          <p:cNvSpPr/>
          <p:nvPr/>
        </p:nvSpPr>
        <p:spPr>
          <a:xfrm>
            <a:off x="3964853" y="4189273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</a:p>
        </p:txBody>
      </p:sp>
      <p:sp>
        <p:nvSpPr>
          <p:cNvPr id="135" name="Shape 135"/>
          <p:cNvSpPr/>
          <p:nvPr/>
        </p:nvSpPr>
        <p:spPr>
          <a:xfrm>
            <a:off x="3956673" y="3604746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</a:p>
        </p:txBody>
      </p:sp>
      <p:sp>
        <p:nvSpPr>
          <p:cNvPr id="136" name="Shape 136"/>
          <p:cNvSpPr/>
          <p:nvPr/>
        </p:nvSpPr>
        <p:spPr>
          <a:xfrm>
            <a:off x="3952473" y="3058208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</a:p>
        </p:txBody>
      </p:sp>
      <p:sp>
        <p:nvSpPr>
          <p:cNvPr id="137" name="Shape 137"/>
          <p:cNvSpPr/>
          <p:nvPr/>
        </p:nvSpPr>
        <p:spPr>
          <a:xfrm>
            <a:off x="8106371" y="1650371"/>
            <a:ext cx="135325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18 units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8739050" y="2603994"/>
            <a:ext cx="3213463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Is there another way to find the perimeter?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8817463" y="4551496"/>
            <a:ext cx="3213463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Add the length of each side.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838200" y="1443424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quadrilateral below?</a:t>
            </a:r>
          </a:p>
        </p:txBody>
      </p:sp>
      <p:graphicFrame>
        <p:nvGraphicFramePr>
          <p:cNvPr id="145" name="Shape 145"/>
          <p:cNvGraphicFramePr/>
          <p:nvPr/>
        </p:nvGraphicFramePr>
        <p:xfrm>
          <a:off x="2608939" y="2450494"/>
          <a:ext cx="6001750" cy="4015550"/>
        </p:xfrm>
        <a:graphic>
          <a:graphicData uri="http://schemas.openxmlformats.org/drawingml/2006/table">
            <a:tbl>
              <a:tblPr firstRow="1" bandRow="1">
                <a:noFill/>
                <a:tableStyleId>{0EBD0C6F-407B-458E-9C64-66E81F656B57}</a:tableStyleId>
              </a:tblPr>
              <a:tblGrid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  <a:gridCol w="600175"/>
              </a:tblGrid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6" name="Shape 146"/>
          <p:cNvSpPr/>
          <p:nvPr/>
        </p:nvSpPr>
        <p:spPr>
          <a:xfrm>
            <a:off x="8106371" y="1431025"/>
            <a:ext cx="135325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18 units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8739050" y="2603994"/>
            <a:ext cx="3213463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Is there another way to find the perimeter?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8817463" y="4551496"/>
            <a:ext cx="3213463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Add the length of each side.</a:t>
            </a:r>
          </a:p>
        </p:txBody>
      </p:sp>
      <p:sp>
        <p:nvSpPr>
          <p:cNvPr id="149" name="Shape 149"/>
          <p:cNvSpPr/>
          <p:nvPr/>
        </p:nvSpPr>
        <p:spPr>
          <a:xfrm>
            <a:off x="6844936" y="3148149"/>
            <a:ext cx="496389" cy="2704011"/>
          </a:xfrm>
          <a:prstGeom prst="rightBrace">
            <a:avLst>
              <a:gd name="adj1" fmla="val 82017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7336929" y="3918646"/>
            <a:ext cx="212269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5 units</a:t>
            </a:r>
          </a:p>
        </p:txBody>
      </p:sp>
      <p:sp>
        <p:nvSpPr>
          <p:cNvPr id="151" name="Shape 151"/>
          <p:cNvSpPr/>
          <p:nvPr/>
        </p:nvSpPr>
        <p:spPr>
          <a:xfrm rot="5400000">
            <a:off x="5381894" y="4922115"/>
            <a:ext cx="496389" cy="2429689"/>
          </a:xfrm>
          <a:prstGeom prst="rightBrace">
            <a:avLst>
              <a:gd name="adj1" fmla="val 82017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4722237" y="6042026"/>
            <a:ext cx="212269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4 units</a:t>
            </a:r>
          </a:p>
        </p:txBody>
      </p:sp>
      <p:sp>
        <p:nvSpPr>
          <p:cNvPr id="153" name="Shape 153"/>
          <p:cNvSpPr/>
          <p:nvPr/>
        </p:nvSpPr>
        <p:spPr>
          <a:xfrm rot="10800000">
            <a:off x="3882880" y="3098233"/>
            <a:ext cx="496389" cy="2704011"/>
          </a:xfrm>
          <a:prstGeom prst="rightBrace">
            <a:avLst>
              <a:gd name="adj1" fmla="val 82017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1718871" y="3918646"/>
            <a:ext cx="212269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5 units</a:t>
            </a:r>
          </a:p>
        </p:txBody>
      </p:sp>
      <p:sp>
        <p:nvSpPr>
          <p:cNvPr id="155" name="Shape 155"/>
          <p:cNvSpPr/>
          <p:nvPr/>
        </p:nvSpPr>
        <p:spPr>
          <a:xfrm rot="-5400000">
            <a:off x="5381893" y="1591907"/>
            <a:ext cx="496389" cy="2429689"/>
          </a:xfrm>
          <a:prstGeom prst="rightBrace">
            <a:avLst>
              <a:gd name="adj1" fmla="val 82017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4568739" y="1758168"/>
            <a:ext cx="212269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4 units</a:t>
            </a:r>
          </a:p>
        </p:txBody>
      </p:sp>
      <p:sp>
        <p:nvSpPr>
          <p:cNvPr id="157" name="Shape 157"/>
          <p:cNvSpPr/>
          <p:nvPr/>
        </p:nvSpPr>
        <p:spPr>
          <a:xfrm>
            <a:off x="6275876" y="535425"/>
            <a:ext cx="4926348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5 + 4 + 5 + 4 = 18</a:t>
            </a:r>
          </a:p>
        </p:txBody>
      </p:sp>
      <p:sp>
        <p:nvSpPr>
          <p:cNvPr id="158" name="Shape 158"/>
          <p:cNvSpPr/>
          <p:nvPr/>
        </p:nvSpPr>
        <p:spPr>
          <a:xfrm rot="4370621">
            <a:off x="9759287" y="905379"/>
            <a:ext cx="569167" cy="194846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450518" y="550870"/>
            <a:ext cx="5825357" cy="830996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are 4 sides to the shape, there should be 4 addends to find the perimeter.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side lengths to find perimeter.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triangle?</a:t>
            </a:r>
          </a:p>
        </p:txBody>
      </p:sp>
      <p:sp>
        <p:nvSpPr>
          <p:cNvPr id="166" name="Shape 166"/>
          <p:cNvSpPr/>
          <p:nvPr/>
        </p:nvSpPr>
        <p:spPr>
          <a:xfrm rot="1586764">
            <a:off x="1266144" y="2044980"/>
            <a:ext cx="4885508" cy="306977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 rot="1642056">
            <a:off x="1914100" y="4850019"/>
            <a:ext cx="1758814" cy="584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11 inches</a:t>
            </a:r>
          </a:p>
        </p:txBody>
      </p:sp>
      <p:sp>
        <p:nvSpPr>
          <p:cNvPr id="168" name="Shape 168"/>
          <p:cNvSpPr/>
          <p:nvPr/>
        </p:nvSpPr>
        <p:spPr>
          <a:xfrm rot="4714512">
            <a:off x="4260750" y="3770365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9 inches</a:t>
            </a:r>
          </a:p>
        </p:txBody>
      </p:sp>
      <p:sp>
        <p:nvSpPr>
          <p:cNvPr id="169" name="Shape 169"/>
          <p:cNvSpPr/>
          <p:nvPr/>
        </p:nvSpPr>
        <p:spPr>
          <a:xfrm rot="-1558379">
            <a:off x="1619211" y="2586419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8 inches</a:t>
            </a:r>
          </a:p>
        </p:txBody>
      </p:sp>
      <p:sp>
        <p:nvSpPr>
          <p:cNvPr id="170" name="Shape 170"/>
          <p:cNvSpPr/>
          <p:nvPr/>
        </p:nvSpPr>
        <p:spPr>
          <a:xfrm>
            <a:off x="5873589" y="3244983"/>
            <a:ext cx="3408305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8 + 9 + 11 =</a:t>
            </a:r>
          </a:p>
        </p:txBody>
      </p:sp>
      <p:sp>
        <p:nvSpPr>
          <p:cNvPr id="171" name="Shape 171"/>
          <p:cNvSpPr/>
          <p:nvPr/>
        </p:nvSpPr>
        <p:spPr>
          <a:xfrm>
            <a:off x="9213757" y="3244983"/>
            <a:ext cx="287129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28 inches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971900" y="5626526"/>
            <a:ext cx="5825357" cy="830996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are 3 sides to the shape, there should be 3 addends to find the perimeter.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7319" y="1977033"/>
            <a:ext cx="3553323" cy="460000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side lengths to find perimeter.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pentagon?</a:t>
            </a:r>
          </a:p>
        </p:txBody>
      </p:sp>
      <p:sp>
        <p:nvSpPr>
          <p:cNvPr id="180" name="Shape 180"/>
          <p:cNvSpPr/>
          <p:nvPr/>
        </p:nvSpPr>
        <p:spPr>
          <a:xfrm rot="-5031155">
            <a:off x="1172545" y="4140694"/>
            <a:ext cx="13521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12 feet</a:t>
            </a:r>
          </a:p>
        </p:txBody>
      </p:sp>
      <p:sp>
        <p:nvSpPr>
          <p:cNvPr id="181" name="Shape 181"/>
          <p:cNvSpPr/>
          <p:nvPr/>
        </p:nvSpPr>
        <p:spPr>
          <a:xfrm rot="2992621">
            <a:off x="2806490" y="3414261"/>
            <a:ext cx="1143711" cy="584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8 feet</a:t>
            </a:r>
          </a:p>
        </p:txBody>
      </p:sp>
      <p:sp>
        <p:nvSpPr>
          <p:cNvPr id="182" name="Shape 182"/>
          <p:cNvSpPr/>
          <p:nvPr/>
        </p:nvSpPr>
        <p:spPr>
          <a:xfrm>
            <a:off x="3818192" y="2705533"/>
            <a:ext cx="542808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12 + 8 + 1 + 3 + 7 =</a:t>
            </a:r>
          </a:p>
        </p:txBody>
      </p:sp>
      <p:sp>
        <p:nvSpPr>
          <p:cNvPr id="183" name="Shape 183"/>
          <p:cNvSpPr/>
          <p:nvPr/>
        </p:nvSpPr>
        <p:spPr>
          <a:xfrm>
            <a:off x="9590575" y="2694698"/>
            <a:ext cx="2182713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31</a:t>
            </a:r>
            <a:r>
              <a:rPr lang="en-US" sz="5400" b="1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feet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5971900" y="5626526"/>
            <a:ext cx="5825357" cy="830996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are 5 sides to the shape, there should be 5 addends to find the perimeter.</a:t>
            </a:r>
          </a:p>
        </p:txBody>
      </p:sp>
      <p:sp>
        <p:nvSpPr>
          <p:cNvPr id="185" name="Shape 185"/>
          <p:cNvSpPr/>
          <p:nvPr/>
        </p:nvSpPr>
        <p:spPr>
          <a:xfrm>
            <a:off x="2432901" y="5816932"/>
            <a:ext cx="114371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7 feet</a:t>
            </a:r>
          </a:p>
        </p:txBody>
      </p:sp>
      <p:sp>
        <p:nvSpPr>
          <p:cNvPr id="186" name="Shape 186"/>
          <p:cNvSpPr/>
          <p:nvPr/>
        </p:nvSpPr>
        <p:spPr>
          <a:xfrm rot="-3768362">
            <a:off x="4172146" y="5174693"/>
            <a:ext cx="1143711" cy="584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 feet</a:t>
            </a:r>
          </a:p>
        </p:txBody>
      </p:sp>
      <p:sp>
        <p:nvSpPr>
          <p:cNvPr id="187" name="Shape 187"/>
          <p:cNvSpPr/>
          <p:nvPr/>
        </p:nvSpPr>
        <p:spPr>
          <a:xfrm rot="-786549">
            <a:off x="4029837" y="4456084"/>
            <a:ext cx="92358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 foot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side lengths to find perimeter.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rectangle?</a:t>
            </a:r>
          </a:p>
        </p:txBody>
      </p:sp>
      <p:sp>
        <p:nvSpPr>
          <p:cNvPr id="194" name="Shape 194"/>
          <p:cNvSpPr/>
          <p:nvPr/>
        </p:nvSpPr>
        <p:spPr>
          <a:xfrm rot="5400000">
            <a:off x="4042329" y="3791463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4 inches</a:t>
            </a:r>
          </a:p>
        </p:txBody>
      </p:sp>
      <p:sp>
        <p:nvSpPr>
          <p:cNvPr id="195" name="Shape 195"/>
          <p:cNvSpPr/>
          <p:nvPr/>
        </p:nvSpPr>
        <p:spPr>
          <a:xfrm>
            <a:off x="1877871" y="2723863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8 inches</a:t>
            </a:r>
          </a:p>
        </p:txBody>
      </p:sp>
      <p:sp>
        <p:nvSpPr>
          <p:cNvPr id="196" name="Shape 196"/>
          <p:cNvSpPr/>
          <p:nvPr/>
        </p:nvSpPr>
        <p:spPr>
          <a:xfrm>
            <a:off x="6554064" y="3244983"/>
            <a:ext cx="2047354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8 + 4 =</a:t>
            </a:r>
          </a:p>
        </p:txBody>
      </p:sp>
      <p:sp>
        <p:nvSpPr>
          <p:cNvPr id="197" name="Shape 197"/>
          <p:cNvSpPr/>
          <p:nvPr/>
        </p:nvSpPr>
        <p:spPr>
          <a:xfrm>
            <a:off x="8671696" y="3287907"/>
            <a:ext cx="3191898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12 inches?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357980" y="4977460"/>
            <a:ext cx="5825357" cy="830996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are 4 sides to the shape, there should be 4 addends to find the perimeter.</a:t>
            </a:r>
          </a:p>
        </p:txBody>
      </p:sp>
      <p:sp>
        <p:nvSpPr>
          <p:cNvPr id="199" name="Shape 199"/>
          <p:cNvSpPr/>
          <p:nvPr/>
        </p:nvSpPr>
        <p:spPr>
          <a:xfrm>
            <a:off x="963386" y="3244983"/>
            <a:ext cx="3632426" cy="163553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1465870" y="5829187"/>
            <a:ext cx="9717468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where are the other addends?</a:t>
            </a:r>
          </a:p>
        </p:txBody>
      </p:sp>
      <p:sp>
        <p:nvSpPr>
          <p:cNvPr id="201" name="Shape 201"/>
          <p:cNvSpPr/>
          <p:nvPr/>
        </p:nvSpPr>
        <p:spPr>
          <a:xfrm>
            <a:off x="850375" y="2399648"/>
            <a:ext cx="1776447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If this is…</a:t>
            </a:r>
          </a:p>
        </p:txBody>
      </p:sp>
      <p:sp>
        <p:nvSpPr>
          <p:cNvPr id="202" name="Shape 202"/>
          <p:cNvSpPr/>
          <p:nvPr/>
        </p:nvSpPr>
        <p:spPr>
          <a:xfrm>
            <a:off x="812456" y="4864548"/>
            <a:ext cx="393428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Then this side is 8 inches, too!</a:t>
            </a:r>
          </a:p>
        </p:txBody>
      </p:sp>
      <p:sp>
        <p:nvSpPr>
          <p:cNvPr id="203" name="Shape 203"/>
          <p:cNvSpPr/>
          <p:nvPr/>
        </p:nvSpPr>
        <p:spPr>
          <a:xfrm>
            <a:off x="4469757" y="2882775"/>
            <a:ext cx="1776447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If this is…</a:t>
            </a:r>
          </a:p>
        </p:txBody>
      </p:sp>
      <p:sp>
        <p:nvSpPr>
          <p:cNvPr id="204" name="Shape 204"/>
          <p:cNvSpPr/>
          <p:nvPr/>
        </p:nvSpPr>
        <p:spPr>
          <a:xfrm rot="-5400000">
            <a:off x="-506492" y="3639268"/>
            <a:ext cx="2241318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Then this side is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4 inches, too!</a:t>
            </a:r>
          </a:p>
        </p:txBody>
      </p:sp>
      <p:sp>
        <p:nvSpPr>
          <p:cNvPr id="205" name="Shape 205"/>
          <p:cNvSpPr/>
          <p:nvPr/>
        </p:nvSpPr>
        <p:spPr>
          <a:xfrm>
            <a:off x="1294187" y="3393046"/>
            <a:ext cx="2915989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this </a:t>
            </a:r>
            <a:b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rectangle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side lengths to find perimeter.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rectangle?</a:t>
            </a:r>
          </a:p>
        </p:txBody>
      </p:sp>
      <p:sp>
        <p:nvSpPr>
          <p:cNvPr id="212" name="Shape 212"/>
          <p:cNvSpPr/>
          <p:nvPr/>
        </p:nvSpPr>
        <p:spPr>
          <a:xfrm rot="5400000">
            <a:off x="4042329" y="3791463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4 inches</a:t>
            </a:r>
          </a:p>
        </p:txBody>
      </p:sp>
      <p:sp>
        <p:nvSpPr>
          <p:cNvPr id="213" name="Shape 213"/>
          <p:cNvSpPr/>
          <p:nvPr/>
        </p:nvSpPr>
        <p:spPr>
          <a:xfrm>
            <a:off x="1877871" y="2723863"/>
            <a:ext cx="155042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8 inches</a:t>
            </a:r>
          </a:p>
        </p:txBody>
      </p:sp>
      <p:sp>
        <p:nvSpPr>
          <p:cNvPr id="214" name="Shape 214"/>
          <p:cNvSpPr/>
          <p:nvPr/>
        </p:nvSpPr>
        <p:spPr>
          <a:xfrm>
            <a:off x="6726388" y="3244983"/>
            <a:ext cx="170270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8 + 4 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357980" y="4977460"/>
            <a:ext cx="5825357" cy="830996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are 4 sides to the shape, there should be 4 addends to find the perimeter.</a:t>
            </a:r>
          </a:p>
        </p:txBody>
      </p:sp>
      <p:sp>
        <p:nvSpPr>
          <p:cNvPr id="216" name="Shape 216"/>
          <p:cNvSpPr/>
          <p:nvPr/>
        </p:nvSpPr>
        <p:spPr>
          <a:xfrm>
            <a:off x="963386" y="3244983"/>
            <a:ext cx="3632426" cy="163553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1465870" y="5829187"/>
            <a:ext cx="9717468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where are the other addends?</a:t>
            </a:r>
          </a:p>
        </p:txBody>
      </p:sp>
      <p:sp>
        <p:nvSpPr>
          <p:cNvPr id="218" name="Shape 218"/>
          <p:cNvSpPr/>
          <p:nvPr/>
        </p:nvSpPr>
        <p:spPr>
          <a:xfrm>
            <a:off x="850375" y="2399648"/>
            <a:ext cx="1776447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If this is…</a:t>
            </a:r>
          </a:p>
        </p:txBody>
      </p:sp>
      <p:sp>
        <p:nvSpPr>
          <p:cNvPr id="219" name="Shape 219"/>
          <p:cNvSpPr/>
          <p:nvPr/>
        </p:nvSpPr>
        <p:spPr>
          <a:xfrm>
            <a:off x="812456" y="4864548"/>
            <a:ext cx="393428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Then this side is 8 inches, too!</a:t>
            </a:r>
          </a:p>
        </p:txBody>
      </p:sp>
      <p:sp>
        <p:nvSpPr>
          <p:cNvPr id="220" name="Shape 220"/>
          <p:cNvSpPr/>
          <p:nvPr/>
        </p:nvSpPr>
        <p:spPr>
          <a:xfrm>
            <a:off x="4469757" y="2882775"/>
            <a:ext cx="1776447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If this is…</a:t>
            </a:r>
          </a:p>
        </p:txBody>
      </p:sp>
      <p:sp>
        <p:nvSpPr>
          <p:cNvPr id="221" name="Shape 221"/>
          <p:cNvSpPr/>
          <p:nvPr/>
        </p:nvSpPr>
        <p:spPr>
          <a:xfrm rot="-5400000">
            <a:off x="-506492" y="3639268"/>
            <a:ext cx="2241318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Then this side is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4 inches, too!</a:t>
            </a:r>
          </a:p>
        </p:txBody>
      </p:sp>
      <p:sp>
        <p:nvSpPr>
          <p:cNvPr id="222" name="Shape 222"/>
          <p:cNvSpPr/>
          <p:nvPr/>
        </p:nvSpPr>
        <p:spPr>
          <a:xfrm>
            <a:off x="8265914" y="3244983"/>
            <a:ext cx="220445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en-US" sz="5400" b="1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8 + 4 </a:t>
            </a:r>
          </a:p>
        </p:txBody>
      </p:sp>
      <p:sp>
        <p:nvSpPr>
          <p:cNvPr id="223" name="Shape 223"/>
          <p:cNvSpPr/>
          <p:nvPr/>
        </p:nvSpPr>
        <p:spPr>
          <a:xfrm>
            <a:off x="8282104" y="3983785"/>
            <a:ext cx="3373038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= 24 inches</a:t>
            </a:r>
          </a:p>
        </p:txBody>
      </p:sp>
      <p:sp>
        <p:nvSpPr>
          <p:cNvPr id="224" name="Shape 224"/>
          <p:cNvSpPr/>
          <p:nvPr/>
        </p:nvSpPr>
        <p:spPr>
          <a:xfrm>
            <a:off x="1294187" y="3393046"/>
            <a:ext cx="2915989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this </a:t>
            </a:r>
            <a:b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rectangle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side lengths to find perimeter.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 of the </a:t>
            </a:r>
            <a:r>
              <a:rPr lang="en-US" sz="2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hexagon? 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1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(Regular means that all the sides are the SAME length.)</a:t>
            </a:r>
          </a:p>
        </p:txBody>
      </p:sp>
      <p:sp>
        <p:nvSpPr>
          <p:cNvPr id="231" name="Shape 231"/>
          <p:cNvSpPr/>
          <p:nvPr/>
        </p:nvSpPr>
        <p:spPr>
          <a:xfrm>
            <a:off x="1611578" y="2952596"/>
            <a:ext cx="98777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 cm</a:t>
            </a:r>
          </a:p>
        </p:txBody>
      </p:sp>
      <p:sp>
        <p:nvSpPr>
          <p:cNvPr id="232" name="Shape 232"/>
          <p:cNvSpPr/>
          <p:nvPr/>
        </p:nvSpPr>
        <p:spPr>
          <a:xfrm>
            <a:off x="3205381" y="3196941"/>
            <a:ext cx="6086922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3 + 3 + 3 + 3 + 3 + 3 =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54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Or, 6 × 3 =</a:t>
            </a:r>
          </a:p>
        </p:txBody>
      </p:sp>
      <p:sp>
        <p:nvSpPr>
          <p:cNvPr id="233" name="Shape 233"/>
          <p:cNvSpPr/>
          <p:nvPr/>
        </p:nvSpPr>
        <p:spPr>
          <a:xfrm>
            <a:off x="9374714" y="3537371"/>
            <a:ext cx="1896674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18 cm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5971900" y="5626526"/>
            <a:ext cx="5825357" cy="830996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are 6 sides to the shape, there should be 6 addends to find the perimeter.</a:t>
            </a:r>
          </a:p>
        </p:txBody>
      </p:sp>
      <p:sp>
        <p:nvSpPr>
          <p:cNvPr id="235" name="Shape 235"/>
          <p:cNvSpPr/>
          <p:nvPr/>
        </p:nvSpPr>
        <p:spPr>
          <a:xfrm>
            <a:off x="746616" y="3444107"/>
            <a:ext cx="2717694" cy="2514599"/>
          </a:xfrm>
          <a:prstGeom prst="hexagon">
            <a:avLst>
              <a:gd name="adj" fmla="val 26298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Macintosh PowerPoint</Application>
  <PresentationFormat>Custom</PresentationFormat>
  <Paragraphs>142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Find Perimeter</vt:lpstr>
      <vt:lpstr>Lesson Opening</vt:lpstr>
      <vt:lpstr>Lesson Opening</vt:lpstr>
      <vt:lpstr>PowerPoint Presentation</vt:lpstr>
      <vt:lpstr>Add side lengths to find perimeter.</vt:lpstr>
      <vt:lpstr>Add side lengths to find perimeter.</vt:lpstr>
      <vt:lpstr>Add side lengths to find perimeter.</vt:lpstr>
      <vt:lpstr>Add side lengths to find perimeter.</vt:lpstr>
      <vt:lpstr>Add side lengths to find perimeter.</vt:lpstr>
      <vt:lpstr>What if you don’t have a picture, you have a word problem instead?  </vt:lpstr>
      <vt:lpstr>What if you don’t have a picture, you have a word problem instead? </vt:lpstr>
      <vt:lpstr>Your Turn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Perimeter</dc:title>
  <dc:creator>Jessica Whitlock</dc:creator>
  <cp:lastModifiedBy>Beth Melnick</cp:lastModifiedBy>
  <cp:revision>2</cp:revision>
  <dcterms:modified xsi:type="dcterms:W3CDTF">2019-04-10T23:22:22Z</dcterms:modified>
</cp:coreProperties>
</file>