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0" y="-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8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7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0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6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1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3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8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3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91BA-5580-4017-8473-4C0D593651CF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0CC8-B479-4B7A-9264-2A11AD6A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9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Grade 3: Unit 9 </a:t>
            </a:r>
            <a:br>
              <a:rPr lang="en-US" b="1" dirty="0"/>
            </a:br>
            <a:r>
              <a:rPr lang="en-US" b="1" dirty="0"/>
              <a:t>Compare Fractions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Connections to the FSQ and USA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3763294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Which statement below is true based on the information provided by the number line?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846" y="3508185"/>
            <a:ext cx="10081953" cy="26687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A. 3/6 is greater than 2/4. </a:t>
            </a:r>
          </a:p>
          <a:p>
            <a:pPr marL="0" indent="0">
              <a:buNone/>
            </a:pPr>
            <a:r>
              <a:rPr lang="en-US" dirty="0"/>
              <a:t>	B. 3/6 is less than 2/4. </a:t>
            </a:r>
          </a:p>
          <a:p>
            <a:pPr marL="0" indent="0">
              <a:buNone/>
            </a:pPr>
            <a:r>
              <a:rPr lang="en-US" dirty="0"/>
              <a:t>	C. 3/6 is equal to 2/4. </a:t>
            </a:r>
          </a:p>
          <a:p>
            <a:pPr marL="0" indent="0">
              <a:buNone/>
            </a:pPr>
            <a:r>
              <a:rPr lang="en-US" dirty="0"/>
              <a:t>	D. None of the above are true.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28305" y="1920240"/>
            <a:ext cx="8121535" cy="831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28305" y="2779221"/>
            <a:ext cx="8121535" cy="831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02131" y="1806741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10494" y="1798428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74276" y="1814946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6370" y="1814946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27025" y="1814946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495906" y="1809512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71164" y="1798428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02131" y="2665722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34196" y="2665722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46370" y="2665722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04218" y="2657409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714210" y="2618724"/>
            <a:ext cx="0" cy="243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52502" y="217793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358746" y="2164317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92435" y="1885874"/>
            <a:ext cx="3444239" cy="1139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92435" y="2730567"/>
            <a:ext cx="3444239" cy="1139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4847" y="6144319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287030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37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Which statement correctly compares the two fractions?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8255" y="2552007"/>
            <a:ext cx="2202872" cy="3549535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lphaUcPeriod"/>
            </a:pPr>
            <a:r>
              <a:rPr lang="en-US" dirty="0"/>
              <a:t>3        3</a:t>
            </a:r>
          </a:p>
          <a:p>
            <a:pPr algn="l"/>
            <a:r>
              <a:rPr lang="en-US" dirty="0"/>
              <a:t>       6        8</a:t>
            </a:r>
          </a:p>
          <a:p>
            <a:pPr marL="457200" indent="-457200" algn="l">
              <a:buAutoNum type="alphaUcPeriod" startAt="2"/>
            </a:pPr>
            <a:r>
              <a:rPr lang="en-US" dirty="0"/>
              <a:t>1        3</a:t>
            </a:r>
          </a:p>
          <a:p>
            <a:pPr algn="l"/>
            <a:r>
              <a:rPr lang="en-US" dirty="0"/>
              <a:t>       4        4</a:t>
            </a:r>
          </a:p>
          <a:p>
            <a:pPr marL="457200" indent="-457200" algn="l">
              <a:buAutoNum type="alphaUcPeriod" startAt="3"/>
            </a:pPr>
            <a:r>
              <a:rPr lang="en-US" dirty="0"/>
              <a:t>2         2</a:t>
            </a:r>
          </a:p>
          <a:p>
            <a:pPr algn="l"/>
            <a:r>
              <a:rPr lang="en-US" dirty="0"/>
              <a:t>       4         3</a:t>
            </a:r>
          </a:p>
          <a:p>
            <a:pPr marL="457200" indent="-457200" algn="l">
              <a:buAutoNum type="alphaUcPeriod" startAt="4"/>
            </a:pPr>
            <a:r>
              <a:rPr lang="en-US" dirty="0"/>
              <a:t>5          4</a:t>
            </a:r>
          </a:p>
          <a:p>
            <a:pPr algn="l"/>
            <a:r>
              <a:rPr lang="en-US" dirty="0"/>
              <a:t>       6          6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20394" y="2928850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67153" y="2920537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20394" y="3768436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24209" y="3768436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39795" y="4608022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53056" y="4608022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39795" y="5428208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5425437"/>
            <a:ext cx="2576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52903" y="262815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7489" y="3476049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52903" y="430455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52903" y="5133050"/>
            <a:ext cx="42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195732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Determine if each set of fractions is compared correctly.  Mark True or false in each row.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EAD53EE-E5DE-44BB-96F4-80D68EAE7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1047" y="1850564"/>
            <a:ext cx="3709905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8415" y="2651761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3527" y="2651761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26728" y="3452958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93527" y="3452958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8415" y="4350328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5089" y="4364536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8415" y="5294527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2195" y="5294527"/>
            <a:ext cx="28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12080" y="2867891"/>
            <a:ext cx="340822" cy="33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42561" y="3400751"/>
            <a:ext cx="340822" cy="33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12080" y="2815061"/>
            <a:ext cx="340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00983" y="4289367"/>
            <a:ext cx="340822" cy="277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00983" y="5663859"/>
            <a:ext cx="340822" cy="2559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12080" y="3331021"/>
            <a:ext cx="340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93840" y="4227964"/>
            <a:ext cx="347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7443" y="5591758"/>
            <a:ext cx="500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24288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Which list shows the fractions in order from least to greatest?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250" y="1825625"/>
            <a:ext cx="6748549" cy="4351338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1, 1, 1, 1, 1</a:t>
            </a:r>
          </a:p>
          <a:p>
            <a:pPr marL="0" indent="0">
              <a:buNone/>
            </a:pPr>
            <a:r>
              <a:rPr lang="en-US" dirty="0"/>
              <a:t>      6   5  4  3  2</a:t>
            </a:r>
          </a:p>
          <a:p>
            <a:pPr marL="514350" indent="-514350">
              <a:buAutoNum type="alphaUcPeriod" startAt="2"/>
            </a:pPr>
            <a:r>
              <a:rPr lang="en-US" dirty="0"/>
              <a:t>1, 1, 1, 1, 1</a:t>
            </a:r>
          </a:p>
          <a:p>
            <a:pPr marL="0" indent="0">
              <a:buNone/>
            </a:pPr>
            <a:r>
              <a:rPr lang="en-US" dirty="0"/>
              <a:t>      4   2  3  5  6</a:t>
            </a:r>
          </a:p>
          <a:p>
            <a:pPr marL="514350" indent="-514350">
              <a:buAutoNum type="alphaUcPeriod" startAt="3"/>
            </a:pPr>
            <a:r>
              <a:rPr lang="en-US" dirty="0"/>
              <a:t>1, 1, 1, 1, 1</a:t>
            </a:r>
          </a:p>
          <a:p>
            <a:pPr marL="0" indent="0">
              <a:buNone/>
            </a:pPr>
            <a:r>
              <a:rPr lang="en-US" dirty="0"/>
              <a:t>       2  3  4  5  6</a:t>
            </a:r>
          </a:p>
          <a:p>
            <a:pPr marL="514350" indent="-514350">
              <a:buAutoNum type="alphaUcPeriod" startAt="4"/>
            </a:pPr>
            <a:r>
              <a:rPr lang="en-US" dirty="0"/>
              <a:t>1, 1, 1, 1, 1</a:t>
            </a:r>
          </a:p>
          <a:p>
            <a:pPr marL="0" indent="0">
              <a:buNone/>
            </a:pPr>
            <a:r>
              <a:rPr lang="en-US" dirty="0"/>
              <a:t>       3  6  2  4  5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62204" y="2305398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39047" y="2305398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04808" y="2297085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45629" y="2297085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19702" y="2297085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62204" y="3316780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39047" y="3314009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04808" y="3314009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5629" y="3314010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19702" y="3314009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62204" y="4314307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39047" y="4328161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04808" y="4342015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5629" y="4314307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19702" y="4328161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62204" y="5372802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39047" y="5370030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04808" y="5378340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45629" y="5389424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19702" y="5358948"/>
            <a:ext cx="2327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64724" y="6176963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57506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Which fraction is greater than                          but less than</a:t>
            </a:r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484" y="1825625"/>
            <a:ext cx="4979323" cy="4351338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      6</a:t>
            </a:r>
          </a:p>
          <a:p>
            <a:pPr marL="514350" indent="-514350">
              <a:buAutoNum type="alphaUcPeriod" startAt="2"/>
            </a:pPr>
            <a:r>
              <a:rPr lang="en-US" dirty="0"/>
              <a:t>2</a:t>
            </a:r>
          </a:p>
          <a:p>
            <a:pPr marL="0" indent="0">
              <a:buNone/>
            </a:pPr>
            <a:r>
              <a:rPr lang="en-US" dirty="0"/>
              <a:t>      6</a:t>
            </a:r>
          </a:p>
          <a:p>
            <a:pPr marL="0" indent="0">
              <a:buNone/>
            </a:pPr>
            <a:r>
              <a:rPr lang="en-US" dirty="0"/>
              <a:t>C.   3</a:t>
            </a:r>
          </a:p>
          <a:p>
            <a:pPr marL="0" indent="0">
              <a:buNone/>
            </a:pPr>
            <a:r>
              <a:rPr lang="en-US" dirty="0"/>
              <a:t>      6</a:t>
            </a:r>
          </a:p>
          <a:p>
            <a:pPr marL="0" indent="0">
              <a:buNone/>
            </a:pPr>
            <a:r>
              <a:rPr lang="en-US" dirty="0"/>
              <a:t>D.  5</a:t>
            </a:r>
          </a:p>
          <a:p>
            <a:pPr marL="0" indent="0">
              <a:buNone/>
            </a:pPr>
            <a:r>
              <a:rPr lang="en-US" dirty="0"/>
              <a:t>     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18071" y="237866"/>
            <a:ext cx="49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  <a:p>
            <a:r>
              <a:rPr lang="en-US" sz="2400" b="1" dirty="0"/>
              <a:t>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518071" y="653364"/>
            <a:ext cx="3325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82342" y="859691"/>
            <a:ext cx="49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  <a:p>
            <a:r>
              <a:rPr lang="en-US" sz="2400" b="1" dirty="0"/>
              <a:t>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682342" y="1282931"/>
            <a:ext cx="3325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80560" y="2310938"/>
            <a:ext cx="3325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80560" y="3336175"/>
            <a:ext cx="3325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80560" y="4325389"/>
            <a:ext cx="3325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80560" y="5364480"/>
            <a:ext cx="3325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5484" y="6123882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48566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4082"/>
          </a:xfrm>
        </p:spPr>
        <p:txBody>
          <a:bodyPr>
            <a:normAutofit/>
          </a:bodyPr>
          <a:lstStyle/>
          <a:p>
            <a:r>
              <a:rPr lang="en-US" b="1" dirty="0"/>
              <a:t>The track team was practicing Monday after school.  Susanna ran      of a mile, Christine   ran     of mile, and Jen ran      .  Who ran the greatest distance?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58589"/>
            <a:ext cx="10515600" cy="2918374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Susanna </a:t>
            </a:r>
          </a:p>
          <a:p>
            <a:pPr marL="514350" indent="-514350">
              <a:buAutoNum type="alphaUcPeriod"/>
            </a:pPr>
            <a:r>
              <a:rPr lang="en-US" dirty="0"/>
              <a:t>Christine </a:t>
            </a:r>
          </a:p>
          <a:p>
            <a:pPr marL="514350" indent="-514350">
              <a:buAutoNum type="alphaUcPeriod"/>
            </a:pPr>
            <a:r>
              <a:rPr lang="en-US" dirty="0"/>
              <a:t>Jen </a:t>
            </a:r>
          </a:p>
          <a:p>
            <a:pPr marL="514350" indent="-514350">
              <a:buAutoNum type="alphaUcPeriod"/>
            </a:pPr>
            <a:r>
              <a:rPr lang="en-US" dirty="0"/>
              <a:t>They all ran the same distance.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7594" y="947651"/>
            <a:ext cx="4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  <a:p>
            <a:r>
              <a:rPr lang="en-US" sz="2400" dirty="0"/>
              <a:t>6</a:t>
            </a:r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5677594" y="1363150"/>
            <a:ext cx="4156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23259" y="1540625"/>
            <a:ext cx="4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0471" y="1573558"/>
            <a:ext cx="4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  <a:p>
            <a:r>
              <a:rPr lang="en-US" sz="2400" dirty="0"/>
              <a:t>8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01093" y="1956123"/>
            <a:ext cx="4156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02583" y="1989056"/>
            <a:ext cx="4156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06734" y="6044592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398854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Which model below shows 1/3 shaded?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12" y="1825625"/>
            <a:ext cx="1043108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D.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512" y="1690688"/>
            <a:ext cx="1724025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767" y="2587625"/>
            <a:ext cx="1132870" cy="1011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723" y="3933825"/>
            <a:ext cx="2457450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CADBC42-AE59-46D7-A3C0-1DE3B90A8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6603" y="4649345"/>
            <a:ext cx="1915842" cy="905941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06734" y="6044592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82056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Which statement correctly compares the shaded parts of the models below?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8837"/>
            <a:ext cx="10515600" cy="33999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	A. 3	           1</a:t>
            </a:r>
          </a:p>
          <a:p>
            <a:pPr marL="0" indent="0">
              <a:buNone/>
            </a:pPr>
            <a:r>
              <a:rPr lang="en-US" dirty="0"/>
              <a:t>	     2 	           2</a:t>
            </a:r>
          </a:p>
          <a:p>
            <a:pPr marL="0" indent="0">
              <a:buNone/>
            </a:pPr>
            <a:r>
              <a:rPr lang="en-US" dirty="0"/>
              <a:t>	B. 3                1</a:t>
            </a:r>
          </a:p>
          <a:p>
            <a:pPr marL="0" indent="0">
              <a:buNone/>
            </a:pPr>
            <a:r>
              <a:rPr lang="en-US" dirty="0"/>
              <a:t>                 6                2</a:t>
            </a:r>
          </a:p>
          <a:p>
            <a:pPr marL="0" indent="0">
              <a:buNone/>
            </a:pPr>
            <a:r>
              <a:rPr lang="en-US" dirty="0"/>
              <a:t>	C. 3                1</a:t>
            </a:r>
          </a:p>
          <a:p>
            <a:pPr marL="0" indent="0">
              <a:buNone/>
            </a:pPr>
            <a:r>
              <a:rPr lang="en-US" dirty="0"/>
              <a:t>                 3                1</a:t>
            </a:r>
          </a:p>
          <a:p>
            <a:pPr marL="0" indent="0">
              <a:buNone/>
            </a:pPr>
            <a:r>
              <a:rPr lang="en-US" dirty="0"/>
              <a:t>             D. 3                1</a:t>
            </a:r>
          </a:p>
          <a:p>
            <a:pPr marL="0" indent="0">
              <a:buNone/>
            </a:pPr>
            <a:r>
              <a:rPr lang="en-US" dirty="0"/>
              <a:t>                  6                6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499" y="1690687"/>
            <a:ext cx="1584845" cy="1369185"/>
          </a:xfrm>
          <a:prstGeom prst="rect">
            <a:avLst/>
          </a:prstGeom>
        </p:spPr>
      </p:pic>
      <p:sp>
        <p:nvSpPr>
          <p:cNvPr id="6" name="Flowchart: Manual Operation 5"/>
          <p:cNvSpPr/>
          <p:nvPr/>
        </p:nvSpPr>
        <p:spPr>
          <a:xfrm>
            <a:off x="7024255" y="2337478"/>
            <a:ext cx="1404750" cy="682986"/>
          </a:xfrm>
          <a:prstGeom prst="flowChartManualOperati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Operation 6"/>
          <p:cNvSpPr/>
          <p:nvPr/>
        </p:nvSpPr>
        <p:spPr>
          <a:xfrm rot="10800000">
            <a:off x="7024255" y="1633844"/>
            <a:ext cx="1404750" cy="670646"/>
          </a:xfrm>
          <a:prstGeom prst="flowChartManualOperati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03120" y="3525751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44240" y="3525751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03120" y="4293293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44240" y="4330470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03120" y="5116252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84071" y="5116252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97330" y="5922588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84071" y="5943139"/>
            <a:ext cx="3408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12474" y="4793086"/>
            <a:ext cx="58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8262" y="3970127"/>
            <a:ext cx="58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70662" y="3354985"/>
            <a:ext cx="58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&lt;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12474" y="5577790"/>
            <a:ext cx="58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&lt;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193618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335614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Select all the fractions that correctly names the shaded part of the model below.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574" y="3133897"/>
            <a:ext cx="2103121" cy="3043065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1/2</a:t>
            </a:r>
          </a:p>
          <a:p>
            <a:pPr marL="514350" indent="-514350">
              <a:buAutoNum type="alphaUcPeriod"/>
            </a:pPr>
            <a:r>
              <a:rPr lang="en-US" dirty="0"/>
              <a:t>4/8</a:t>
            </a:r>
          </a:p>
          <a:p>
            <a:pPr marL="514350" indent="-514350">
              <a:buAutoNum type="alphaUcPeriod"/>
            </a:pPr>
            <a:r>
              <a:rPr lang="en-US" dirty="0"/>
              <a:t>3/4</a:t>
            </a:r>
          </a:p>
          <a:p>
            <a:pPr marL="514350" indent="-514350">
              <a:buAutoNum type="alphaUcPeriod"/>
            </a:pPr>
            <a:r>
              <a:rPr lang="en-US" dirty="0"/>
              <a:t> 4/4</a:t>
            </a:r>
          </a:p>
          <a:p>
            <a:pPr marL="514350" indent="-514350">
              <a:buAutoNum type="alphaUcPeriod"/>
            </a:pPr>
            <a:r>
              <a:rPr lang="en-US" dirty="0"/>
              <a:t>2/4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80123"/>
              </p:ext>
            </p:extLst>
          </p:nvPr>
        </p:nvGraphicFramePr>
        <p:xfrm>
          <a:off x="2032000" y="1805162"/>
          <a:ext cx="8128000" cy="109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89899114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58389916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18952751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5286961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411965892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62295864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54684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800547181"/>
                    </a:ext>
                  </a:extLst>
                </a:gridCol>
              </a:tblGrid>
              <a:tr h="10959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4002021"/>
                  </a:ext>
                </a:extLst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06734" y="6044592"/>
            <a:ext cx="4114800" cy="365125"/>
          </a:xfrm>
        </p:spPr>
        <p:txBody>
          <a:bodyPr/>
          <a:lstStyle/>
          <a:p>
            <a:r>
              <a:rPr lang="en-US" dirty="0"/>
              <a:t>Copyright © 2018 by the School Board of Palm Beach County, Department of K-12 Curriculum</a:t>
            </a:r>
          </a:p>
        </p:txBody>
      </p:sp>
    </p:spTree>
    <p:extLst>
      <p:ext uri="{BB962C8B-B14F-4D97-AF65-F5344CB8AC3E}">
        <p14:creationId xmlns:p14="http://schemas.microsoft.com/office/powerpoint/2010/main" val="109753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481</Words>
  <Application>Microsoft Macintosh PowerPoint</Application>
  <PresentationFormat>Custom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Grade 3: Unit 9  Compare Fractions </vt:lpstr>
      <vt:lpstr>Which statement correctly compares the two fractions? </vt:lpstr>
      <vt:lpstr>Determine if each set of fractions is compared correctly.  Mark True or false in each row. </vt:lpstr>
      <vt:lpstr>Which list shows the fractions in order from least to greatest? </vt:lpstr>
      <vt:lpstr>Which fraction is greater than                          but less than   </vt:lpstr>
      <vt:lpstr>The track team was practicing Monday after school.  Susanna ran      of a mile, Christine   ran     of mile, and Jen ran      .  Who ran the greatest distance? </vt:lpstr>
      <vt:lpstr>Which model below shows 1/3 shaded? </vt:lpstr>
      <vt:lpstr>Which statement correctly compares the shaded parts of the models below? </vt:lpstr>
      <vt:lpstr>Select all the fractions that correctly names the shaded part of the model below. </vt:lpstr>
      <vt:lpstr>Which statement below is true based on the information provided by the number line? </vt:lpstr>
    </vt:vector>
  </TitlesOfParts>
  <Company>The School District of Palm Beach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3: Unit 9  Compare Fractions</dc:title>
  <dc:creator>Jennifer Sallas</dc:creator>
  <cp:lastModifiedBy>Beth Melnick</cp:lastModifiedBy>
  <cp:revision>12</cp:revision>
  <dcterms:created xsi:type="dcterms:W3CDTF">2018-11-26T16:13:34Z</dcterms:created>
  <dcterms:modified xsi:type="dcterms:W3CDTF">2019-02-18T17:48:53Z</dcterms:modified>
</cp:coreProperties>
</file>