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7098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1032" y="-104"/>
      </p:cViewPr>
      <p:guideLst>
        <p:guide orient="horz" pos="2160"/>
        <p:guide pos="28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374" y="1122363"/>
            <a:ext cx="687824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374" y="3602038"/>
            <a:ext cx="687824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C656-9A5A-4BDC-AE33-25F9DED8537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02A0-870B-419B-91D0-D4BDF766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7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C656-9A5A-4BDC-AE33-25F9DED8537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02A0-870B-419B-91D0-D4BDF766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4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2988" y="365125"/>
            <a:ext cx="197749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0505" y="365125"/>
            <a:ext cx="581784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C656-9A5A-4BDC-AE33-25F9DED8537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02A0-870B-419B-91D0-D4BDF766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C656-9A5A-4BDC-AE33-25F9DED8537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02A0-870B-419B-91D0-D4BDF766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5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729" y="1709739"/>
            <a:ext cx="790997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5729" y="4589464"/>
            <a:ext cx="790997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C656-9A5A-4BDC-AE33-25F9DED8537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02A0-870B-419B-91D0-D4BDF766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2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0505" y="1825625"/>
            <a:ext cx="38976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813" y="1825625"/>
            <a:ext cx="38976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C656-9A5A-4BDC-AE33-25F9DED8537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02A0-870B-419B-91D0-D4BDF766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4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700" y="365126"/>
            <a:ext cx="790997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701" y="1681163"/>
            <a:ext cx="387975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01" y="2505075"/>
            <a:ext cx="387975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813" y="1681163"/>
            <a:ext cx="389886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813" y="2505075"/>
            <a:ext cx="389886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C656-9A5A-4BDC-AE33-25F9DED8537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02A0-870B-419B-91D0-D4BDF766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C656-9A5A-4BDC-AE33-25F9DED8537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02A0-870B-419B-91D0-D4BDF766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2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C656-9A5A-4BDC-AE33-25F9DED8537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02A0-870B-419B-91D0-D4BDF766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2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700" y="457200"/>
            <a:ext cx="295788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8864" y="987426"/>
            <a:ext cx="46428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700" y="2057400"/>
            <a:ext cx="295788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C656-9A5A-4BDC-AE33-25F9DED8537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02A0-870B-419B-91D0-D4BDF766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6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700" y="457200"/>
            <a:ext cx="295788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8864" y="987426"/>
            <a:ext cx="46428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700" y="2057400"/>
            <a:ext cx="295788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C656-9A5A-4BDC-AE33-25F9DED8537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02A0-870B-419B-91D0-D4BDF766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3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0506" y="365126"/>
            <a:ext cx="79099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506" y="1825625"/>
            <a:ext cx="79099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0506" y="6356351"/>
            <a:ext cx="2063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3C656-9A5A-4BDC-AE33-25F9DED8537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7890" y="6356351"/>
            <a:ext cx="3095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10" y="6356351"/>
            <a:ext cx="2063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402A0-870B-419B-91D0-D4BDF766A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1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Division </a:t>
            </a:r>
            <a:r>
              <a:rPr lang="en-US" dirty="0" smtClean="0"/>
              <a:t>Strategies </a:t>
            </a:r>
            <a:br>
              <a:rPr lang="en-US" dirty="0" smtClean="0"/>
            </a:br>
            <a:r>
              <a:rPr lang="en-US" dirty="0" smtClean="0"/>
              <a:t>Study </a:t>
            </a:r>
            <a:r>
              <a:rPr lang="en-US" dirty="0" smtClean="0"/>
              <a:t>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34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864" y="1270001"/>
            <a:ext cx="7348618" cy="4906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9. </a:t>
            </a:r>
            <a:r>
              <a:rPr lang="en-US" b="1" dirty="0"/>
              <a:t>Austin has 15 marbles. He separates the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b="1" dirty="0" smtClean="0"/>
              <a:t>marbles </a:t>
            </a:r>
            <a:r>
              <a:rPr lang="en-US" b="1" dirty="0"/>
              <a:t>into 3 equal </a:t>
            </a:r>
            <a:r>
              <a:rPr lang="en-US" b="1" dirty="0" smtClean="0"/>
              <a:t>groups</a:t>
            </a:r>
            <a:r>
              <a:rPr lang="en-US" b="1" dirty="0"/>
              <a:t>. How </a:t>
            </a:r>
            <a:r>
              <a:rPr lang="en-US" b="1" dirty="0" smtClean="0"/>
              <a:t>many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b="1" dirty="0" smtClean="0"/>
              <a:t>marbles </a:t>
            </a:r>
            <a:r>
              <a:rPr lang="en-US" b="1" dirty="0"/>
              <a:t>are in each group? </a:t>
            </a:r>
          </a:p>
          <a:p>
            <a:pPr marL="0" lvl="0" indent="0" fontAlgn="base">
              <a:buNone/>
            </a:pPr>
            <a:endParaRPr lang="en-US" sz="1200" dirty="0" smtClean="0"/>
          </a:p>
          <a:p>
            <a:pPr marL="968375" lvl="0" indent="0" fontAlgn="base">
              <a:lnSpc>
                <a:spcPct val="130000"/>
              </a:lnSpc>
              <a:buNone/>
            </a:pPr>
            <a:r>
              <a:rPr lang="en-US" dirty="0" smtClean="0"/>
              <a:t>A</a:t>
            </a:r>
            <a:r>
              <a:rPr lang="en-US" dirty="0" smtClean="0"/>
              <a:t>. </a:t>
            </a:r>
            <a:r>
              <a:rPr lang="en-US" dirty="0" smtClean="0"/>
              <a:t> 12 </a:t>
            </a:r>
            <a:r>
              <a:rPr lang="en-US" dirty="0"/>
              <a:t>marbles </a:t>
            </a:r>
          </a:p>
          <a:p>
            <a:pPr marL="968375" lvl="0" indent="0" fontAlgn="base">
              <a:lnSpc>
                <a:spcPct val="130000"/>
              </a:lnSpc>
              <a:buNone/>
            </a:pPr>
            <a:r>
              <a:rPr lang="en-US" dirty="0" smtClean="0"/>
              <a:t>B</a:t>
            </a:r>
            <a:r>
              <a:rPr lang="en-US" dirty="0" smtClean="0"/>
              <a:t>.  18 </a:t>
            </a:r>
            <a:r>
              <a:rPr lang="en-US" dirty="0"/>
              <a:t>marbles </a:t>
            </a:r>
          </a:p>
          <a:p>
            <a:pPr marL="968375" lvl="0" indent="0" fontAlgn="base">
              <a:lnSpc>
                <a:spcPct val="130000"/>
              </a:lnSpc>
              <a:buNone/>
            </a:pPr>
            <a:r>
              <a:rPr lang="en-US" dirty="0" smtClean="0"/>
              <a:t>C. </a:t>
            </a:r>
            <a:r>
              <a:rPr lang="en-US" dirty="0" smtClean="0"/>
              <a:t>   5 </a:t>
            </a:r>
            <a:r>
              <a:rPr lang="en-US" dirty="0"/>
              <a:t>marbles </a:t>
            </a:r>
          </a:p>
          <a:p>
            <a:pPr marL="968375" lvl="0" indent="0" fontAlgn="base">
              <a:lnSpc>
                <a:spcPct val="130000"/>
              </a:lnSpc>
              <a:buNone/>
            </a:pPr>
            <a:r>
              <a:rPr lang="en-US" dirty="0" smtClean="0"/>
              <a:t>D. </a:t>
            </a:r>
            <a:r>
              <a:rPr lang="en-US" dirty="0" smtClean="0"/>
              <a:t> 10 </a:t>
            </a:r>
            <a:r>
              <a:rPr lang="en-US" dirty="0"/>
              <a:t>marbles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224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18" y="1196673"/>
            <a:ext cx="695102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10. Related facts are part of a </a:t>
            </a:r>
            <a:r>
              <a:rPr lang="en-US" b="1" dirty="0" smtClean="0"/>
              <a:t>____________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lnSpc>
                <a:spcPct val="130000"/>
              </a:lnSpc>
              <a:buAutoNum type="alphaUcPeriod"/>
            </a:pPr>
            <a:r>
              <a:rPr lang="en-US" dirty="0" smtClean="0"/>
              <a:t> Number </a:t>
            </a:r>
            <a:r>
              <a:rPr lang="en-US" dirty="0" smtClean="0"/>
              <a:t>that divides into another number; </a:t>
            </a:r>
            <a:r>
              <a:rPr lang="en-US" dirty="0" smtClean="0"/>
              <a:t> the </a:t>
            </a:r>
            <a:r>
              <a:rPr lang="en-US" dirty="0" smtClean="0"/>
              <a:t>dividend.</a:t>
            </a:r>
          </a:p>
          <a:p>
            <a:pPr marL="514350" indent="-514350">
              <a:lnSpc>
                <a:spcPct val="130000"/>
              </a:lnSpc>
              <a:buAutoNum type="alphaUcPeriod"/>
            </a:pPr>
            <a:r>
              <a:rPr lang="en-US" dirty="0" smtClean="0"/>
              <a:t> The answer to a division problem.</a:t>
            </a:r>
          </a:p>
          <a:p>
            <a:pPr marL="514350" indent="-514350">
              <a:lnSpc>
                <a:spcPct val="130000"/>
              </a:lnSpc>
              <a:buAutoNum type="alphaUcPeriod"/>
            </a:pPr>
            <a:r>
              <a:rPr lang="en-US" dirty="0" smtClean="0"/>
              <a:t> Total number that divides into a number.</a:t>
            </a:r>
          </a:p>
          <a:p>
            <a:pPr marL="514350" indent="-514350">
              <a:lnSpc>
                <a:spcPct val="130000"/>
              </a:lnSpc>
              <a:buAutoNum type="alphaUcPeriod"/>
            </a:pPr>
            <a:r>
              <a:rPr lang="en-US" dirty="0" smtClean="0"/>
              <a:t> Fact Family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73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338" y="476519"/>
            <a:ext cx="7005616" cy="57004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BONUS**</a:t>
            </a:r>
            <a:r>
              <a:rPr lang="en-US" dirty="0" smtClean="0"/>
              <a:t>*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Solve…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Mrs. Melnick </a:t>
            </a:r>
            <a:r>
              <a:rPr lang="en-US" b="1" dirty="0" smtClean="0"/>
              <a:t>has 40 </a:t>
            </a:r>
            <a:r>
              <a:rPr lang="en-US" b="1" dirty="0"/>
              <a:t>apples. </a:t>
            </a:r>
            <a:r>
              <a:rPr lang="en-US" b="1" dirty="0" smtClean="0"/>
              <a:t>She </a:t>
            </a:r>
            <a:r>
              <a:rPr lang="en-US" b="1" dirty="0"/>
              <a:t>puts </a:t>
            </a:r>
            <a:r>
              <a:rPr lang="en-US" b="1" dirty="0" smtClean="0"/>
              <a:t>5 </a:t>
            </a:r>
            <a:r>
              <a:rPr lang="en-US" b="1" dirty="0"/>
              <a:t>apples in each bag.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Which </a:t>
            </a:r>
            <a:r>
              <a:rPr lang="en-US" b="1" dirty="0"/>
              <a:t>equation represents the situation?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1154113" lvl="0" indent="223838" fontAlgn="base">
              <a:lnSpc>
                <a:spcPct val="130000"/>
              </a:lnSpc>
              <a:buAutoNum type="alphaUcPeriod"/>
            </a:pPr>
            <a:r>
              <a:rPr lang="en-US" dirty="0" smtClean="0"/>
              <a:t>   8 </a:t>
            </a:r>
            <a:r>
              <a:rPr lang="en-US" dirty="0"/>
              <a:t>÷ </a:t>
            </a:r>
            <a:r>
              <a:rPr lang="en-US" dirty="0" smtClean="0"/>
              <a:t>40 </a:t>
            </a:r>
            <a:r>
              <a:rPr lang="en-US" dirty="0"/>
              <a:t>= </a:t>
            </a:r>
            <a:r>
              <a:rPr lang="en-US" dirty="0" smtClean="0"/>
              <a:t>5 </a:t>
            </a:r>
          </a:p>
          <a:p>
            <a:pPr marL="923925" lvl="0" indent="223838" fontAlgn="base">
              <a:lnSpc>
                <a:spcPct val="130000"/>
              </a:lnSpc>
              <a:buNone/>
            </a:pPr>
            <a:r>
              <a:rPr lang="en-US" dirty="0" smtClean="0"/>
              <a:t>B.  </a:t>
            </a:r>
            <a:r>
              <a:rPr lang="en-US" dirty="0" smtClean="0"/>
              <a:t> 5 </a:t>
            </a:r>
            <a:r>
              <a:rPr lang="en-US" dirty="0"/>
              <a:t>× </a:t>
            </a:r>
            <a:r>
              <a:rPr lang="en-US" dirty="0" smtClean="0"/>
              <a:t>40 </a:t>
            </a:r>
            <a:r>
              <a:rPr lang="en-US" dirty="0"/>
              <a:t>= </a:t>
            </a:r>
            <a:r>
              <a:rPr lang="en-US" dirty="0" smtClean="0"/>
              <a:t>78</a:t>
            </a:r>
          </a:p>
          <a:p>
            <a:pPr marL="923925" lvl="0" indent="223838" fontAlgn="base">
              <a:lnSpc>
                <a:spcPct val="130000"/>
              </a:lnSpc>
              <a:buNone/>
            </a:pPr>
            <a:r>
              <a:rPr lang="en-US" dirty="0" smtClean="0"/>
              <a:t>C.  </a:t>
            </a:r>
            <a:r>
              <a:rPr lang="en-US" dirty="0" smtClean="0"/>
              <a:t> 40 </a:t>
            </a:r>
            <a:r>
              <a:rPr lang="en-US" dirty="0"/>
              <a:t>÷ </a:t>
            </a:r>
            <a:r>
              <a:rPr lang="en-US" dirty="0" smtClean="0"/>
              <a:t>5 </a:t>
            </a:r>
            <a:r>
              <a:rPr lang="en-US" dirty="0"/>
              <a:t>= 8</a:t>
            </a:r>
          </a:p>
          <a:p>
            <a:pPr marL="923925" lvl="0" indent="223838" fontAlgn="base">
              <a:lnSpc>
                <a:spcPct val="130000"/>
              </a:lnSpc>
              <a:buNone/>
            </a:pPr>
            <a:r>
              <a:rPr lang="en-US" dirty="0" smtClean="0"/>
              <a:t>D. </a:t>
            </a:r>
            <a:r>
              <a:rPr lang="en-US" dirty="0" smtClean="0"/>
              <a:t>  5 </a:t>
            </a:r>
            <a:r>
              <a:rPr lang="en-US" dirty="0"/>
              <a:t>÷ </a:t>
            </a:r>
            <a:r>
              <a:rPr lang="en-US" dirty="0" smtClean="0"/>
              <a:t>8 </a:t>
            </a:r>
            <a:r>
              <a:rPr lang="en-US" dirty="0"/>
              <a:t>= </a:t>
            </a:r>
            <a:r>
              <a:rPr lang="en-US" dirty="0" smtClean="0"/>
              <a:t>40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31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623" y="283335"/>
            <a:ext cx="7360447" cy="58936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514350" lvl="0" indent="-514350">
              <a:buAutoNum type="arabicPeriod"/>
            </a:pPr>
            <a:r>
              <a:rPr lang="en-US" b="1" dirty="0" smtClean="0"/>
              <a:t>Select </a:t>
            </a:r>
            <a:r>
              <a:rPr lang="en-US" b="1" dirty="0"/>
              <a:t>all of the situations that can be represented by </a:t>
            </a:r>
            <a:r>
              <a:rPr lang="en-US" b="1" dirty="0" smtClean="0"/>
              <a:t>32 </a:t>
            </a:r>
            <a:r>
              <a:rPr lang="en-US" b="1" dirty="0"/>
              <a:t>÷ 4. </a:t>
            </a:r>
            <a:endParaRPr lang="en-US" b="1" dirty="0" smtClean="0"/>
          </a:p>
          <a:p>
            <a:pPr marL="0" indent="0">
              <a:buNone/>
            </a:pPr>
            <a:endParaRPr lang="en-US" sz="1400" dirty="0"/>
          </a:p>
          <a:p>
            <a:pPr marL="514350" lvl="0" indent="-514350" fontAlgn="base">
              <a:lnSpc>
                <a:spcPct val="120000"/>
              </a:lnSpc>
              <a:buAutoNum type="alphaUcPeriod"/>
            </a:pPr>
            <a:r>
              <a:rPr lang="en-US" dirty="0" smtClean="0"/>
              <a:t>Lincoln has </a:t>
            </a:r>
            <a:r>
              <a:rPr lang="en-US" dirty="0"/>
              <a:t>a string that is 32 inches long. She cuts the string into 4 </a:t>
            </a:r>
            <a:r>
              <a:rPr lang="en-US" dirty="0" smtClean="0"/>
              <a:t>inch </a:t>
            </a:r>
            <a:r>
              <a:rPr lang="en-US" dirty="0"/>
              <a:t>pieces. How many pieces did she cut</a:t>
            </a:r>
            <a:r>
              <a:rPr lang="en-US" dirty="0" smtClean="0"/>
              <a:t>? </a:t>
            </a:r>
          </a:p>
          <a:p>
            <a:pPr marL="514350" lvl="0" indent="-514350" fontAlgn="base">
              <a:lnSpc>
                <a:spcPct val="120000"/>
              </a:lnSpc>
              <a:buAutoNum type="alphaUcPeriod" startAt="2"/>
            </a:pPr>
            <a:r>
              <a:rPr lang="en-US" dirty="0" smtClean="0"/>
              <a:t>Hannah </a:t>
            </a:r>
            <a:r>
              <a:rPr lang="en-US" dirty="0"/>
              <a:t>has 32 bags of candy. Each bag has 4 pieces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 smtClean="0"/>
              <a:t>chocolate </a:t>
            </a:r>
            <a:r>
              <a:rPr lang="en-US" dirty="0"/>
              <a:t>in it. How many pieces of chocolate does </a:t>
            </a:r>
            <a:r>
              <a:rPr lang="en-US" dirty="0" smtClean="0"/>
              <a:t>she have</a:t>
            </a:r>
            <a:r>
              <a:rPr lang="en-US" dirty="0"/>
              <a:t>? </a:t>
            </a:r>
          </a:p>
          <a:p>
            <a:pPr marL="514350" lvl="0" indent="-514350" fontAlgn="base">
              <a:lnSpc>
                <a:spcPct val="120000"/>
              </a:lnSpc>
              <a:buAutoNum type="alphaUcPeriod" startAt="3"/>
            </a:pPr>
            <a:r>
              <a:rPr lang="en-US" dirty="0" smtClean="0"/>
              <a:t>Angel </a:t>
            </a:r>
            <a:r>
              <a:rPr lang="en-US" dirty="0"/>
              <a:t>has 32 pencils in her backpack. 4 of the pencils are </a:t>
            </a:r>
            <a:r>
              <a:rPr lang="en-US" dirty="0" smtClean="0"/>
              <a:t>sharpened</a:t>
            </a:r>
            <a:r>
              <a:rPr lang="en-US" dirty="0"/>
              <a:t>. How many are unsharpened? </a:t>
            </a:r>
          </a:p>
          <a:p>
            <a:pPr marL="514350" lvl="0" indent="-514350" fontAlgn="base">
              <a:lnSpc>
                <a:spcPct val="120000"/>
              </a:lnSpc>
              <a:buAutoNum type="alphaUcPeriod" startAt="4"/>
            </a:pPr>
            <a:r>
              <a:rPr lang="en-US" dirty="0" smtClean="0"/>
              <a:t>Mike </a:t>
            </a:r>
            <a:r>
              <a:rPr lang="en-US" dirty="0"/>
              <a:t>places 32 cupcakes equally onto 4 plates. How </a:t>
            </a:r>
            <a:r>
              <a:rPr lang="en-US" dirty="0" smtClean="0"/>
              <a:t>many cupcakes are </a:t>
            </a:r>
            <a:r>
              <a:rPr lang="en-US" dirty="0"/>
              <a:t>on each plate? </a:t>
            </a:r>
          </a:p>
          <a:p>
            <a:pPr marL="514350" lvl="0" indent="-514350" fontAlgn="base">
              <a:lnSpc>
                <a:spcPct val="120000"/>
              </a:lnSpc>
              <a:buAutoNum type="alphaUcPeriod" startAt="5"/>
            </a:pPr>
            <a:r>
              <a:rPr lang="en-US" dirty="0" smtClean="0"/>
              <a:t>Tom </a:t>
            </a:r>
            <a:r>
              <a:rPr lang="en-US" dirty="0"/>
              <a:t>places 4 erasers into each of 32 bags. How </a:t>
            </a:r>
            <a:r>
              <a:rPr lang="en-US" dirty="0" smtClean="0"/>
              <a:t>many erasers </a:t>
            </a:r>
            <a:r>
              <a:rPr lang="en-US" dirty="0"/>
              <a:t>does </a:t>
            </a:r>
            <a:r>
              <a:rPr lang="en-US" dirty="0" smtClean="0"/>
              <a:t>she </a:t>
            </a:r>
            <a:r>
              <a:rPr lang="en-US" dirty="0"/>
              <a:t>put into all the bags? </a:t>
            </a:r>
          </a:p>
        </p:txBody>
      </p:sp>
    </p:spTree>
    <p:extLst>
      <p:ext uri="{BB962C8B-B14F-4D97-AF65-F5344CB8AC3E}">
        <p14:creationId xmlns:p14="http://schemas.microsoft.com/office/powerpoint/2010/main" val="1393151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042" y="1184577"/>
            <a:ext cx="659619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b="1" dirty="0" smtClean="0"/>
              <a:t>2. Which </a:t>
            </a:r>
            <a:r>
              <a:rPr lang="en-US" b="1" dirty="0"/>
              <a:t>equation below could help you </a:t>
            </a:r>
            <a:r>
              <a:rPr lang="en-US" b="1" dirty="0" smtClean="0"/>
              <a:t> </a:t>
            </a:r>
          </a:p>
          <a:p>
            <a:pPr marL="0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b="1" dirty="0" smtClean="0"/>
              <a:t>solve </a:t>
            </a:r>
            <a:r>
              <a:rPr lang="en-US" b="1" dirty="0"/>
              <a:t>18 ÷ 6 = n</a:t>
            </a:r>
            <a:r>
              <a:rPr lang="en-US" b="1" dirty="0" smtClean="0"/>
              <a:t>?</a:t>
            </a:r>
          </a:p>
          <a:p>
            <a:pPr marL="0" lvl="0" indent="0">
              <a:buNone/>
            </a:pPr>
            <a:endParaRPr lang="en-US" sz="800" dirty="0"/>
          </a:p>
          <a:p>
            <a:pPr marL="688975" lvl="0" indent="0" fontAlgn="base">
              <a:lnSpc>
                <a:spcPct val="140000"/>
              </a:lnSpc>
              <a:buNone/>
            </a:pPr>
            <a:r>
              <a:rPr lang="en-US" dirty="0" smtClean="0"/>
              <a:t>A. 6 </a:t>
            </a:r>
            <a:r>
              <a:rPr lang="en-US" dirty="0"/>
              <a:t>x n = 18 </a:t>
            </a:r>
          </a:p>
          <a:p>
            <a:pPr marL="688975" lvl="0" indent="0" fontAlgn="base">
              <a:lnSpc>
                <a:spcPct val="140000"/>
              </a:lnSpc>
              <a:buNone/>
            </a:pPr>
            <a:r>
              <a:rPr lang="en-US" dirty="0" smtClean="0"/>
              <a:t>B. 6 </a:t>
            </a:r>
            <a:r>
              <a:rPr lang="en-US" dirty="0"/>
              <a:t>÷ 18 = n </a:t>
            </a:r>
          </a:p>
          <a:p>
            <a:pPr marL="688975" lvl="0" indent="0" fontAlgn="base">
              <a:lnSpc>
                <a:spcPct val="140000"/>
              </a:lnSpc>
              <a:buNone/>
            </a:pPr>
            <a:r>
              <a:rPr lang="en-US" dirty="0" smtClean="0"/>
              <a:t>C. n </a:t>
            </a:r>
            <a:r>
              <a:rPr lang="en-US" dirty="0"/>
              <a:t>x 18 = 6 </a:t>
            </a:r>
          </a:p>
          <a:p>
            <a:pPr marL="688975" lvl="0" indent="0" fontAlgn="base">
              <a:lnSpc>
                <a:spcPct val="140000"/>
              </a:lnSpc>
              <a:buNone/>
            </a:pPr>
            <a:r>
              <a:rPr lang="en-US" dirty="0" smtClean="0"/>
              <a:t>D. 18 </a:t>
            </a:r>
            <a:r>
              <a:rPr lang="en-US" dirty="0"/>
              <a:t>x 6 = n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10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622" y="746975"/>
            <a:ext cx="7528223" cy="5429988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AutoNum type="arabicPeriod" startAt="3"/>
            </a:pPr>
            <a:r>
              <a:rPr lang="en-US" b="1" dirty="0" smtClean="0"/>
              <a:t>Select </a:t>
            </a:r>
            <a:r>
              <a:rPr lang="en-US" b="1" dirty="0"/>
              <a:t>all the situations that can be represented </a:t>
            </a:r>
            <a:r>
              <a:rPr lang="en-US" b="1" dirty="0" smtClean="0"/>
              <a:t>by 35 </a:t>
            </a:r>
            <a:r>
              <a:rPr lang="en-US" b="1" dirty="0"/>
              <a:t>÷ 7.   </a:t>
            </a:r>
            <a:endParaRPr lang="en-US" b="1" dirty="0" smtClean="0"/>
          </a:p>
          <a:p>
            <a:pPr marL="0" indent="0">
              <a:buNone/>
            </a:pPr>
            <a:endParaRPr lang="en-US" sz="1300" b="1" dirty="0"/>
          </a:p>
          <a:p>
            <a:pPr marL="282575" lvl="0" indent="-282575" fontAlgn="base">
              <a:lnSpc>
                <a:spcPct val="140000"/>
              </a:lnSpc>
              <a:buNone/>
            </a:pPr>
            <a:r>
              <a:rPr lang="en-US" dirty="0" smtClean="0"/>
              <a:t>A. Tara </a:t>
            </a:r>
            <a:r>
              <a:rPr lang="en-US" dirty="0"/>
              <a:t>has 35 stickers and places an equal number of stickers on 7 </a:t>
            </a:r>
            <a:r>
              <a:rPr lang="en-US" dirty="0" smtClean="0"/>
              <a:t>pages </a:t>
            </a:r>
            <a:r>
              <a:rPr lang="en-US" dirty="0"/>
              <a:t>in her sticker book. How many stickers are on each page? </a:t>
            </a:r>
          </a:p>
          <a:p>
            <a:pPr marL="282575" lvl="0" indent="-282575" fontAlgn="base">
              <a:lnSpc>
                <a:spcPct val="140000"/>
              </a:lnSpc>
              <a:buNone/>
            </a:pPr>
            <a:r>
              <a:rPr lang="en-US" dirty="0" smtClean="0"/>
              <a:t>B. Suzie </a:t>
            </a:r>
            <a:r>
              <a:rPr lang="en-US" dirty="0"/>
              <a:t>has 35 stickers after buying the same number of stickers </a:t>
            </a:r>
            <a:r>
              <a:rPr lang="en-US" dirty="0" smtClean="0"/>
              <a:t>  each </a:t>
            </a:r>
            <a:r>
              <a:rPr lang="en-US" dirty="0"/>
              <a:t>day for 7 days. How many stickers did she buy each day? </a:t>
            </a:r>
          </a:p>
          <a:p>
            <a:pPr marL="282575" lvl="0" indent="-282575" fontAlgn="base">
              <a:lnSpc>
                <a:spcPct val="140000"/>
              </a:lnSpc>
              <a:buNone/>
            </a:pPr>
            <a:r>
              <a:rPr lang="en-US" dirty="0" smtClean="0"/>
              <a:t>C. Laura </a:t>
            </a:r>
            <a:r>
              <a:rPr lang="en-US" dirty="0"/>
              <a:t>has 35 stickers and buys 7 more stickers for her sticker </a:t>
            </a:r>
            <a:r>
              <a:rPr lang="en-US" dirty="0" smtClean="0"/>
              <a:t>  book</a:t>
            </a:r>
            <a:r>
              <a:rPr lang="en-US" dirty="0"/>
              <a:t>. How many stickers does she have now? </a:t>
            </a:r>
          </a:p>
          <a:p>
            <a:pPr marL="282575" lvl="0" indent="-282575" fontAlgn="base">
              <a:lnSpc>
                <a:spcPct val="140000"/>
              </a:lnSpc>
              <a:buNone/>
            </a:pPr>
            <a:r>
              <a:rPr lang="en-US" dirty="0" smtClean="0"/>
              <a:t>D. Faith </a:t>
            </a:r>
            <a:r>
              <a:rPr lang="en-US" dirty="0"/>
              <a:t>has 35 stickers and gives 7 of them to a friend. How many stickers does Faith have now? </a:t>
            </a:r>
          </a:p>
          <a:p>
            <a:pPr marL="282575" lvl="0" indent="-282575" fontAlgn="base">
              <a:lnSpc>
                <a:spcPct val="140000"/>
              </a:lnSpc>
              <a:buNone/>
            </a:pPr>
            <a:r>
              <a:rPr lang="en-US" dirty="0" smtClean="0"/>
              <a:t>E. Sam </a:t>
            </a:r>
            <a:r>
              <a:rPr lang="en-US" dirty="0"/>
              <a:t>has 35 stickers on each of 7 pages. How many stickers does Sam have?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96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454" y="1051530"/>
            <a:ext cx="726673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4. A divisor is a_______________</a:t>
            </a:r>
          </a:p>
          <a:p>
            <a:pPr marL="0" indent="0">
              <a:buNone/>
            </a:pPr>
            <a:endParaRPr lang="en-US" dirty="0"/>
          </a:p>
          <a:p>
            <a:pPr marL="1028700" indent="-514350">
              <a:lnSpc>
                <a:spcPct val="80000"/>
              </a:lnSpc>
              <a:buFont typeface="+mj-lt"/>
              <a:buAutoNum type="alphaUcPeriod"/>
            </a:pPr>
            <a:r>
              <a:rPr lang="en-US" dirty="0" smtClean="0"/>
              <a:t> Number </a:t>
            </a:r>
            <a:r>
              <a:rPr lang="en-US" dirty="0" smtClean="0"/>
              <a:t>that divides into another number</a:t>
            </a:r>
            <a:r>
              <a:rPr lang="en-US" dirty="0" smtClean="0"/>
              <a:t>; the </a:t>
            </a:r>
            <a:r>
              <a:rPr lang="en-US" dirty="0" smtClean="0"/>
              <a:t>dividend.</a:t>
            </a:r>
          </a:p>
          <a:p>
            <a:pPr marL="1028700" indent="-514350">
              <a:lnSpc>
                <a:spcPct val="130000"/>
              </a:lnSpc>
              <a:buFont typeface="+mj-lt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The answer to a division problem.</a:t>
            </a:r>
          </a:p>
          <a:p>
            <a:pPr marL="1028700" indent="-514350">
              <a:lnSpc>
                <a:spcPct val="130000"/>
              </a:lnSpc>
              <a:buFont typeface="+mj-lt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Total number that divides into a number.</a:t>
            </a:r>
          </a:p>
          <a:p>
            <a:pPr marL="1028700" indent="-514350">
              <a:lnSpc>
                <a:spcPct val="130000"/>
              </a:lnSpc>
              <a:buFont typeface="+mj-lt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Fact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65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428" y="1003149"/>
            <a:ext cx="764885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5. Which </a:t>
            </a:r>
            <a:r>
              <a:rPr lang="en-US" b="1" dirty="0"/>
              <a:t>equation could you use to help you solve 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dirty="0" smtClean="0"/>
              <a:t>54 </a:t>
            </a:r>
            <a:r>
              <a:rPr lang="en-US" b="1" dirty="0"/>
              <a:t>÷ 9 = ____ ? </a:t>
            </a:r>
          </a:p>
          <a:p>
            <a:pPr marL="0" lvl="0" indent="0" fontAlgn="base">
              <a:buNone/>
            </a:pPr>
            <a:endParaRPr lang="en-US" sz="1400" dirty="0" smtClean="0"/>
          </a:p>
          <a:p>
            <a:pPr marL="968375" lvl="0" indent="0" fontAlgn="base">
              <a:lnSpc>
                <a:spcPct val="150000"/>
              </a:lnSpc>
              <a:buNone/>
            </a:pPr>
            <a:r>
              <a:rPr lang="en-US" dirty="0" smtClean="0"/>
              <a:t>A. 54 </a:t>
            </a:r>
            <a:r>
              <a:rPr lang="en-US" dirty="0"/>
              <a:t>× 9 = ____ </a:t>
            </a:r>
          </a:p>
          <a:p>
            <a:pPr marL="968375" lvl="0" indent="0" fontAlgn="base">
              <a:lnSpc>
                <a:spcPct val="150000"/>
              </a:lnSpc>
              <a:buNone/>
            </a:pPr>
            <a:r>
              <a:rPr lang="en-US" dirty="0" smtClean="0"/>
              <a:t>B. 9 </a:t>
            </a:r>
            <a:r>
              <a:rPr lang="en-US" dirty="0"/>
              <a:t>× ____ = 54 </a:t>
            </a:r>
          </a:p>
          <a:p>
            <a:pPr marL="968375" lvl="0" indent="0" fontAlgn="base">
              <a:lnSpc>
                <a:spcPct val="150000"/>
              </a:lnSpc>
              <a:buNone/>
            </a:pPr>
            <a:r>
              <a:rPr lang="en-US" dirty="0" smtClean="0"/>
              <a:t>C. 9 </a:t>
            </a:r>
            <a:r>
              <a:rPr lang="en-US" dirty="0"/>
              <a:t>÷ 54 = ____ </a:t>
            </a:r>
          </a:p>
          <a:p>
            <a:pPr marL="968375" lvl="0" indent="0" fontAlgn="base">
              <a:lnSpc>
                <a:spcPct val="150000"/>
              </a:lnSpc>
              <a:buNone/>
            </a:pPr>
            <a:r>
              <a:rPr lang="en-US" dirty="0" smtClean="0"/>
              <a:t>D. ____ </a:t>
            </a:r>
            <a:r>
              <a:rPr lang="en-US" dirty="0"/>
              <a:t>× 54 = 9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475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604" y="1099911"/>
            <a:ext cx="7909977" cy="4351338"/>
          </a:xfrm>
        </p:spPr>
        <p:txBody>
          <a:bodyPr/>
          <a:lstStyle/>
          <a:p>
            <a:pPr marL="514350" indent="-514350">
              <a:buAutoNum type="arabicPeriod" startAt="6"/>
            </a:pPr>
            <a:r>
              <a:rPr lang="en-US" b="1" dirty="0"/>
              <a:t> </a:t>
            </a:r>
            <a:r>
              <a:rPr lang="en-US" b="1" dirty="0" smtClean="0"/>
              <a:t>Ms</a:t>
            </a:r>
            <a:r>
              <a:rPr lang="en-US" b="1" dirty="0"/>
              <a:t>. Huff  has 50 books. Which division equations represent ways </a:t>
            </a:r>
            <a:r>
              <a:rPr lang="en-US" b="1" dirty="0" smtClean="0"/>
              <a:t>she </a:t>
            </a:r>
            <a:r>
              <a:rPr lang="en-US" b="1" dirty="0"/>
              <a:t>can equally group her books? </a:t>
            </a:r>
            <a:endParaRPr lang="en-US" b="1" dirty="0" smtClean="0"/>
          </a:p>
          <a:p>
            <a:pPr marL="0" indent="0">
              <a:buNone/>
            </a:pPr>
            <a:endParaRPr lang="en-US" sz="1600" dirty="0"/>
          </a:p>
          <a:p>
            <a:pPr marL="1028700" lvl="0" indent="0" fontAlgn="base">
              <a:lnSpc>
                <a:spcPct val="130000"/>
              </a:lnSpc>
              <a:buNone/>
            </a:pPr>
            <a:r>
              <a:rPr lang="en-US" dirty="0" smtClean="0"/>
              <a:t>A. </a:t>
            </a:r>
            <a:r>
              <a:rPr lang="en-US" dirty="0" smtClean="0"/>
              <a:t>  5 </a:t>
            </a:r>
            <a:r>
              <a:rPr lang="en-US" dirty="0"/>
              <a:t>= 50 ÷ 10 </a:t>
            </a:r>
          </a:p>
          <a:p>
            <a:pPr marL="1028700" lvl="0" indent="0" fontAlgn="base">
              <a:lnSpc>
                <a:spcPct val="130000"/>
              </a:lnSpc>
              <a:buNone/>
            </a:pPr>
            <a:r>
              <a:rPr lang="en-US" dirty="0" smtClean="0"/>
              <a:t>B.   </a:t>
            </a:r>
            <a:r>
              <a:rPr lang="en-US" dirty="0" smtClean="0"/>
              <a:t>10 </a:t>
            </a:r>
            <a:r>
              <a:rPr lang="en-US" dirty="0"/>
              <a:t>= 5 ÷ 50 </a:t>
            </a:r>
          </a:p>
          <a:p>
            <a:pPr marL="1028700" lvl="0" indent="0" fontAlgn="base">
              <a:lnSpc>
                <a:spcPct val="130000"/>
              </a:lnSpc>
              <a:buNone/>
            </a:pPr>
            <a:r>
              <a:rPr lang="en-US" dirty="0" smtClean="0"/>
              <a:t>C.    </a:t>
            </a:r>
            <a:r>
              <a:rPr lang="en-US" dirty="0" smtClean="0"/>
              <a:t>5 </a:t>
            </a:r>
            <a:r>
              <a:rPr lang="en-US" dirty="0"/>
              <a:t>= 10 ÷ 50</a:t>
            </a:r>
          </a:p>
          <a:p>
            <a:pPr marL="1028700" lvl="0" indent="0" fontAlgn="base">
              <a:lnSpc>
                <a:spcPct val="130000"/>
              </a:lnSpc>
              <a:buNone/>
            </a:pPr>
            <a:r>
              <a:rPr lang="en-US" dirty="0" smtClean="0"/>
              <a:t>D.   </a:t>
            </a:r>
            <a:r>
              <a:rPr lang="en-US" dirty="0" smtClean="0"/>
              <a:t>10 </a:t>
            </a:r>
            <a:r>
              <a:rPr lang="en-US" dirty="0"/>
              <a:t>= 50 ÷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712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881" y="1063625"/>
            <a:ext cx="742221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7. </a:t>
            </a:r>
            <a:r>
              <a:rPr lang="en-US" b="1" dirty="0" smtClean="0"/>
              <a:t>  A </a:t>
            </a:r>
            <a:r>
              <a:rPr lang="en-US" b="1" dirty="0" smtClean="0"/>
              <a:t>dividend is a_______________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1028700" indent="-514350">
              <a:lnSpc>
                <a:spcPct val="80000"/>
              </a:lnSpc>
              <a:buFont typeface="+mj-lt"/>
              <a:buAutoNum type="alphaUcPeriod"/>
            </a:pPr>
            <a:r>
              <a:rPr lang="en-US" dirty="0" smtClean="0"/>
              <a:t>Number </a:t>
            </a:r>
            <a:r>
              <a:rPr lang="en-US" dirty="0" smtClean="0"/>
              <a:t>that divides into </a:t>
            </a:r>
            <a:r>
              <a:rPr lang="en-US" dirty="0" smtClean="0"/>
              <a:t>another </a:t>
            </a:r>
            <a:r>
              <a:rPr lang="en-US" dirty="0" smtClean="0"/>
              <a:t>           </a:t>
            </a:r>
            <a:r>
              <a:rPr lang="en-US" dirty="0" smtClean="0"/>
              <a:t>           number; the dividend.</a:t>
            </a:r>
          </a:p>
          <a:p>
            <a:pPr marL="1028700" indent="-514350">
              <a:lnSpc>
                <a:spcPct val="130000"/>
              </a:lnSpc>
              <a:buFont typeface="+mj-lt"/>
              <a:buAutoNum type="alphaUcPeriod"/>
            </a:pPr>
            <a:r>
              <a:rPr lang="en-US" dirty="0" smtClean="0"/>
              <a:t>The answer to a division problem.</a:t>
            </a:r>
          </a:p>
          <a:p>
            <a:pPr marL="1028700" indent="-514350">
              <a:lnSpc>
                <a:spcPct val="130000"/>
              </a:lnSpc>
              <a:buFont typeface="+mj-lt"/>
              <a:buAutoNum type="alphaUcPeriod"/>
            </a:pPr>
            <a:r>
              <a:rPr lang="en-US" dirty="0" smtClean="0"/>
              <a:t> Total number that divides into a number.</a:t>
            </a:r>
          </a:p>
          <a:p>
            <a:pPr marL="1028700" indent="-514350">
              <a:lnSpc>
                <a:spcPct val="130000"/>
              </a:lnSpc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dirty="0" smtClean="0"/>
              <a:t>Fact Family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63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28418" y="1120004"/>
            <a:ext cx="6632590" cy="3693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51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51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51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51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51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51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51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51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51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5100" algn="ctr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8.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  Which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pair of equations can be solved 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5100" algn="ctr"/>
              </a:tabLst>
            </a:pPr>
            <a:r>
              <a:rPr lang="en-US" altLang="en-US" sz="2400" b="1" dirty="0">
                <a:solidFill>
                  <a:srgbClr val="000000"/>
                </a:solidFill>
                <a:ea typeface="Tahoma" panose="020B0604030504040204" pitchFamily="34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ea typeface="Tahoma" panose="020B0604030504040204" pitchFamily="34" charset="0"/>
              </a:rPr>
              <a:t>    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using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the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array</a:t>
            </a:r>
            <a:r>
              <a:rPr kumimoji="0" lang="en-US" alt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below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? 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05100" algn="ctr"/>
              </a:tabLst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05100" algn="ctr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.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  35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÷ 5 = ___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and   35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× ___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=   5 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>B. </a:t>
            </a:r>
            <a:r>
              <a:rPr lang="en-US" altLang="en-US" sz="2400" dirty="0" smtClean="0"/>
              <a:t>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5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÷ 35 = ___ and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  5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× ___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  =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25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05100" algn="ctr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C.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  35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÷ 5 = ___ and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   ___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×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5  =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35 </a:t>
            </a: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UcPeriod" startAt="4"/>
              <a:tabLst>
                <a:tab pos="2705100" algn="ctr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 5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÷ 35 = ___ and </a:t>
            </a:r>
            <a:r>
              <a:rPr lang="en-US" altLang="en-US" sz="2400" dirty="0">
                <a:solidFill>
                  <a:srgbClr val="000000"/>
                </a:solidFill>
                <a:ea typeface="Tahoma" panose="020B0604030504040204" pitchFamily="34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ea typeface="Tahom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35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× ___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=   5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05100" algn="ctr"/>
              </a:tabLst>
            </a:pPr>
            <a:endParaRPr lang="en-US" altLang="en-US" sz="2400" dirty="0" smtClean="0">
              <a:solidFill>
                <a:srgbClr val="000000"/>
              </a:solidFill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1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592</Words>
  <Application>Microsoft Macintosh PowerPoint</Application>
  <PresentationFormat>Custom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Division Strategies  Study Guide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Study Guide</dc:title>
  <dc:creator>Jessica Whitlock</dc:creator>
  <cp:lastModifiedBy>Beth Melnick</cp:lastModifiedBy>
  <cp:revision>8</cp:revision>
  <cp:lastPrinted>2018-10-10T23:11:29Z</cp:lastPrinted>
  <dcterms:created xsi:type="dcterms:W3CDTF">2017-10-16T18:56:58Z</dcterms:created>
  <dcterms:modified xsi:type="dcterms:W3CDTF">2018-10-10T23:11:32Z</dcterms:modified>
</cp:coreProperties>
</file>