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1" d="100"/>
          <a:sy n="71" d="100"/>
        </p:scale>
        <p:origin x="6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D2438F-043D-4BB3-B68D-44642FDE26FE}"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329013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2438F-043D-4BB3-B68D-44642FDE26FE}"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20499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2438F-043D-4BB3-B68D-44642FDE26FE}"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34421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2438F-043D-4BB3-B68D-44642FDE26FE}"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68767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2438F-043D-4BB3-B68D-44642FDE26FE}"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7758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D2438F-043D-4BB3-B68D-44642FDE26FE}"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41941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D2438F-043D-4BB3-B68D-44642FDE26FE}"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123761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D2438F-043D-4BB3-B68D-44642FDE26FE}"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375808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2438F-043D-4BB3-B68D-44642FDE26FE}"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372164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2438F-043D-4BB3-B68D-44642FDE26FE}"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231564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2438F-043D-4BB3-B68D-44642FDE26FE}"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49733-E4D2-4D70-B9B9-8FEA82D221ED}" type="slidenum">
              <a:rPr lang="en-US" smtClean="0"/>
              <a:t>‹#›</a:t>
            </a:fld>
            <a:endParaRPr lang="en-US"/>
          </a:p>
        </p:txBody>
      </p:sp>
    </p:spTree>
    <p:extLst>
      <p:ext uri="{BB962C8B-B14F-4D97-AF65-F5344CB8AC3E}">
        <p14:creationId xmlns:p14="http://schemas.microsoft.com/office/powerpoint/2010/main" val="2654122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2438F-043D-4BB3-B68D-44642FDE26FE}" type="datetimeFigureOut">
              <a:rPr lang="en-US" smtClean="0"/>
              <a:t>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49733-E4D2-4D70-B9B9-8FEA82D221ED}" type="slidenum">
              <a:rPr lang="en-US" smtClean="0"/>
              <a:t>‹#›</a:t>
            </a:fld>
            <a:endParaRPr lang="en-US"/>
          </a:p>
        </p:txBody>
      </p:sp>
    </p:spTree>
    <p:extLst>
      <p:ext uri="{BB962C8B-B14F-4D97-AF65-F5344CB8AC3E}">
        <p14:creationId xmlns:p14="http://schemas.microsoft.com/office/powerpoint/2010/main" val="83923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 Solving with Time Intervals</a:t>
            </a:r>
            <a:endParaRPr lang="en-US" dirty="0"/>
          </a:p>
        </p:txBody>
      </p:sp>
      <p:sp>
        <p:nvSpPr>
          <p:cNvPr id="3" name="Subtitle 2"/>
          <p:cNvSpPr>
            <a:spLocks noGrp="1"/>
          </p:cNvSpPr>
          <p:nvPr>
            <p:ph type="subTitle" idx="1"/>
          </p:nvPr>
        </p:nvSpPr>
        <p:spPr/>
        <p:txBody>
          <a:bodyPr/>
          <a:lstStyle/>
          <a:p>
            <a:r>
              <a:rPr lang="en-US" dirty="0" smtClean="0"/>
              <a:t>MAFS.3.MD.1.1</a:t>
            </a:r>
            <a:endParaRPr lang="en-US" dirty="0"/>
          </a:p>
        </p:txBody>
      </p:sp>
    </p:spTree>
    <p:extLst>
      <p:ext uri="{BB962C8B-B14F-4D97-AF65-F5344CB8AC3E}">
        <p14:creationId xmlns:p14="http://schemas.microsoft.com/office/powerpoint/2010/main" val="1153442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Opening</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Find the elapsed time between the time RIGHT NOW and the time you go (or went) to lunch.</a:t>
            </a:r>
            <a:endParaRPr lang="en-US" sz="3600" dirty="0"/>
          </a:p>
        </p:txBody>
      </p:sp>
      <p:cxnSp>
        <p:nvCxnSpPr>
          <p:cNvPr id="5" name="Straight Arrow Connector 4"/>
          <p:cNvCxnSpPr/>
          <p:nvPr/>
        </p:nvCxnSpPr>
        <p:spPr>
          <a:xfrm flipV="1">
            <a:off x="1030310" y="3850783"/>
            <a:ext cx="10019763"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06828" y="365760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313830" y="365760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1026" name="Picture 2" descr="Blank Cl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929" y="4205889"/>
            <a:ext cx="2106010" cy="210601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3"/>
          <a:stretch>
            <a:fillRect/>
          </a:stretch>
        </p:blipFill>
        <p:spPr>
          <a:xfrm>
            <a:off x="9206046" y="4051342"/>
            <a:ext cx="2486025" cy="1838325"/>
          </a:xfrm>
          <a:prstGeom prst="rect">
            <a:avLst/>
          </a:prstGeom>
        </p:spPr>
      </p:pic>
    </p:spTree>
    <p:extLst>
      <p:ext uri="{BB962C8B-B14F-4D97-AF65-F5344CB8AC3E}">
        <p14:creationId xmlns:p14="http://schemas.microsoft.com/office/powerpoint/2010/main" val="2363544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600" dirty="0" smtClean="0"/>
              <a:t>Sometimes you might have a multiple-step elapsed time problem.</a:t>
            </a:r>
            <a:endParaRPr lang="en-US" sz="3600"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US" dirty="0" smtClean="0"/>
              <a:t>Like Pedro and his family…</a:t>
            </a:r>
          </a:p>
          <a:p>
            <a:pPr marL="0" indent="0">
              <a:buNone/>
            </a:pPr>
            <a:endParaRPr lang="en-US" sz="1000" dirty="0"/>
          </a:p>
          <a:p>
            <a:pPr marL="0" indent="0" algn="ctr">
              <a:buNone/>
            </a:pPr>
            <a:r>
              <a:rPr lang="en-US" dirty="0" smtClean="0">
                <a:solidFill>
                  <a:srgbClr val="7030A0"/>
                </a:solidFill>
              </a:rPr>
              <a:t>Pedro and his family are going to San Francisco. Their airplane leaves at 10:00 a.m. They need to be at the airport 60 minutes before their flight.  It takes them 30 minutes to drive to the airport and it takes Pedro’s mom 45 minutes to get ready.  At what time should Pedro’s family start getting ready?</a:t>
            </a:r>
            <a:endParaRPr lang="en-US" dirty="0">
              <a:solidFill>
                <a:srgbClr val="7030A0"/>
              </a:solidFill>
            </a:endParaRPr>
          </a:p>
        </p:txBody>
      </p:sp>
      <p:cxnSp>
        <p:nvCxnSpPr>
          <p:cNvPr id="5" name="Straight Connector 4"/>
          <p:cNvCxnSpPr/>
          <p:nvPr/>
        </p:nvCxnSpPr>
        <p:spPr>
          <a:xfrm>
            <a:off x="10019763" y="2485623"/>
            <a:ext cx="113334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88772" y="2856964"/>
            <a:ext cx="1393065" cy="21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5228822"/>
            <a:ext cx="10907332" cy="3863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353800" y="5074276"/>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037194" y="5434884"/>
            <a:ext cx="811369" cy="373488"/>
          </a:xfrm>
          <a:prstGeom prst="rect">
            <a:avLst/>
          </a:prstGeom>
          <a:noFill/>
        </p:spPr>
        <p:txBody>
          <a:bodyPr wrap="square" rtlCol="0">
            <a:spAutoFit/>
          </a:bodyPr>
          <a:lstStyle/>
          <a:p>
            <a:r>
              <a:rPr lang="en-US" dirty="0" smtClean="0"/>
              <a:t>10:00</a:t>
            </a:r>
            <a:endParaRPr lang="en-US" dirty="0"/>
          </a:p>
        </p:txBody>
      </p:sp>
      <p:cxnSp>
        <p:nvCxnSpPr>
          <p:cNvPr id="16" name="Straight Connector 15"/>
          <p:cNvCxnSpPr/>
          <p:nvPr/>
        </p:nvCxnSpPr>
        <p:spPr>
          <a:xfrm flipV="1">
            <a:off x="5864716" y="4031087"/>
            <a:ext cx="1862608" cy="107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05431" y="3665741"/>
            <a:ext cx="3921253" cy="400110"/>
          </a:xfrm>
          <a:prstGeom prst="rect">
            <a:avLst/>
          </a:prstGeom>
          <a:noFill/>
        </p:spPr>
        <p:txBody>
          <a:bodyPr wrap="square" rtlCol="0">
            <a:spAutoFit/>
          </a:bodyPr>
          <a:lstStyle/>
          <a:p>
            <a:r>
              <a:rPr lang="en-US" sz="2000" i="1" dirty="0" smtClean="0"/>
              <a:t>So we have to find the START time.</a:t>
            </a:r>
            <a:endParaRPr lang="en-US" sz="2000" i="1" dirty="0"/>
          </a:p>
        </p:txBody>
      </p:sp>
      <p:cxnSp>
        <p:nvCxnSpPr>
          <p:cNvPr id="19" name="Straight Connector 18"/>
          <p:cNvCxnSpPr/>
          <p:nvPr/>
        </p:nvCxnSpPr>
        <p:spPr>
          <a:xfrm flipV="1">
            <a:off x="7408898" y="2844085"/>
            <a:ext cx="2610865" cy="128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134959" y="505495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Curved Down Arrow 21"/>
          <p:cNvSpPr/>
          <p:nvPr/>
        </p:nvSpPr>
        <p:spPr>
          <a:xfrm flipH="1">
            <a:off x="9004514" y="4607469"/>
            <a:ext cx="2349285"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9982308" y="4253300"/>
            <a:ext cx="811369" cy="373488"/>
          </a:xfrm>
          <a:prstGeom prst="rect">
            <a:avLst/>
          </a:prstGeom>
          <a:noFill/>
        </p:spPr>
        <p:txBody>
          <a:bodyPr wrap="square" rtlCol="0">
            <a:spAutoFit/>
          </a:bodyPr>
          <a:lstStyle/>
          <a:p>
            <a:r>
              <a:rPr lang="en-US" dirty="0" smtClean="0"/>
              <a:t>-60</a:t>
            </a:r>
            <a:endParaRPr lang="en-US" dirty="0"/>
          </a:p>
        </p:txBody>
      </p:sp>
      <p:sp>
        <p:nvSpPr>
          <p:cNvPr id="24" name="TextBox 23"/>
          <p:cNvSpPr txBox="1"/>
          <p:nvPr/>
        </p:nvSpPr>
        <p:spPr>
          <a:xfrm>
            <a:off x="8869024" y="5441323"/>
            <a:ext cx="811369" cy="373488"/>
          </a:xfrm>
          <a:prstGeom prst="rect">
            <a:avLst/>
          </a:prstGeom>
          <a:noFill/>
        </p:spPr>
        <p:txBody>
          <a:bodyPr wrap="square" rtlCol="0">
            <a:spAutoFit/>
          </a:bodyPr>
          <a:lstStyle/>
          <a:p>
            <a:r>
              <a:rPr lang="en-US" dirty="0" smtClean="0"/>
              <a:t>9:00</a:t>
            </a:r>
            <a:endParaRPr lang="en-US" dirty="0"/>
          </a:p>
        </p:txBody>
      </p:sp>
      <p:cxnSp>
        <p:nvCxnSpPr>
          <p:cNvPr id="25" name="Straight Connector 24"/>
          <p:cNvCxnSpPr/>
          <p:nvPr/>
        </p:nvCxnSpPr>
        <p:spPr>
          <a:xfrm flipV="1">
            <a:off x="4399644" y="3257874"/>
            <a:ext cx="2610865" cy="128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551609" y="505495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7" name="Curved Down Arrow 26"/>
          <p:cNvSpPr/>
          <p:nvPr/>
        </p:nvSpPr>
        <p:spPr>
          <a:xfrm flipH="1">
            <a:off x="7408897" y="4590243"/>
            <a:ext cx="1664127"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8038706" y="4253300"/>
            <a:ext cx="811369" cy="373488"/>
          </a:xfrm>
          <a:prstGeom prst="rect">
            <a:avLst/>
          </a:prstGeom>
          <a:noFill/>
        </p:spPr>
        <p:txBody>
          <a:bodyPr wrap="square" rtlCol="0">
            <a:spAutoFit/>
          </a:bodyPr>
          <a:lstStyle/>
          <a:p>
            <a:r>
              <a:rPr lang="en-US" dirty="0" smtClean="0"/>
              <a:t>-30</a:t>
            </a:r>
            <a:endParaRPr lang="en-US" dirty="0"/>
          </a:p>
        </p:txBody>
      </p:sp>
      <p:sp>
        <p:nvSpPr>
          <p:cNvPr id="29" name="TextBox 28"/>
          <p:cNvSpPr txBox="1"/>
          <p:nvPr/>
        </p:nvSpPr>
        <p:spPr>
          <a:xfrm>
            <a:off x="7253928" y="5409125"/>
            <a:ext cx="811369" cy="373488"/>
          </a:xfrm>
          <a:prstGeom prst="rect">
            <a:avLst/>
          </a:prstGeom>
          <a:noFill/>
        </p:spPr>
        <p:txBody>
          <a:bodyPr wrap="square" rtlCol="0">
            <a:spAutoFit/>
          </a:bodyPr>
          <a:lstStyle/>
          <a:p>
            <a:r>
              <a:rPr lang="en-US" dirty="0" smtClean="0"/>
              <a:t>8:30</a:t>
            </a:r>
            <a:endParaRPr lang="en-US" dirty="0"/>
          </a:p>
        </p:txBody>
      </p:sp>
      <p:cxnSp>
        <p:nvCxnSpPr>
          <p:cNvPr id="30" name="Straight Connector 29"/>
          <p:cNvCxnSpPr/>
          <p:nvPr/>
        </p:nvCxnSpPr>
        <p:spPr>
          <a:xfrm flipV="1">
            <a:off x="3166027" y="3644480"/>
            <a:ext cx="3444918" cy="2770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952262" y="503835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3" name="Curved Down Arrow 32"/>
          <p:cNvSpPr/>
          <p:nvPr/>
        </p:nvSpPr>
        <p:spPr>
          <a:xfrm flipH="1">
            <a:off x="5809550" y="4573636"/>
            <a:ext cx="1664127"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6439359" y="4236693"/>
            <a:ext cx="811369" cy="373488"/>
          </a:xfrm>
          <a:prstGeom prst="rect">
            <a:avLst/>
          </a:prstGeom>
          <a:noFill/>
        </p:spPr>
        <p:txBody>
          <a:bodyPr wrap="square" rtlCol="0">
            <a:spAutoFit/>
          </a:bodyPr>
          <a:lstStyle/>
          <a:p>
            <a:r>
              <a:rPr lang="en-US" dirty="0" smtClean="0"/>
              <a:t>-30</a:t>
            </a:r>
            <a:endParaRPr lang="en-US" dirty="0"/>
          </a:p>
        </p:txBody>
      </p:sp>
      <p:sp>
        <p:nvSpPr>
          <p:cNvPr id="35" name="TextBox 34"/>
          <p:cNvSpPr txBox="1"/>
          <p:nvPr/>
        </p:nvSpPr>
        <p:spPr>
          <a:xfrm>
            <a:off x="5654581" y="5392518"/>
            <a:ext cx="811369" cy="373488"/>
          </a:xfrm>
          <a:prstGeom prst="rect">
            <a:avLst/>
          </a:prstGeom>
          <a:noFill/>
        </p:spPr>
        <p:txBody>
          <a:bodyPr wrap="square" rtlCol="0">
            <a:spAutoFit/>
          </a:bodyPr>
          <a:lstStyle/>
          <a:p>
            <a:r>
              <a:rPr lang="en-US" dirty="0" smtClean="0"/>
              <a:t>8:00</a:t>
            </a:r>
            <a:endParaRPr lang="en-US" dirty="0"/>
          </a:p>
        </p:txBody>
      </p:sp>
      <p:cxnSp>
        <p:nvCxnSpPr>
          <p:cNvPr id="36" name="Straight Connector 35"/>
          <p:cNvCxnSpPr/>
          <p:nvPr/>
        </p:nvCxnSpPr>
        <p:spPr>
          <a:xfrm>
            <a:off x="5054063" y="503835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7" name="Curved Down Arrow 36"/>
          <p:cNvSpPr/>
          <p:nvPr/>
        </p:nvSpPr>
        <p:spPr>
          <a:xfrm flipH="1">
            <a:off x="4874732" y="4573636"/>
            <a:ext cx="1034318"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p:cNvSpPr txBox="1"/>
          <p:nvPr/>
        </p:nvSpPr>
        <p:spPr>
          <a:xfrm>
            <a:off x="5180916" y="4236693"/>
            <a:ext cx="811369" cy="373488"/>
          </a:xfrm>
          <a:prstGeom prst="rect">
            <a:avLst/>
          </a:prstGeom>
          <a:noFill/>
        </p:spPr>
        <p:txBody>
          <a:bodyPr wrap="square" rtlCol="0">
            <a:spAutoFit/>
          </a:bodyPr>
          <a:lstStyle/>
          <a:p>
            <a:r>
              <a:rPr lang="en-US" dirty="0" smtClean="0"/>
              <a:t>-15</a:t>
            </a:r>
            <a:endParaRPr lang="en-US" dirty="0"/>
          </a:p>
        </p:txBody>
      </p:sp>
      <p:sp>
        <p:nvSpPr>
          <p:cNvPr id="39" name="TextBox 38"/>
          <p:cNvSpPr txBox="1"/>
          <p:nvPr/>
        </p:nvSpPr>
        <p:spPr>
          <a:xfrm>
            <a:off x="4754903" y="5408653"/>
            <a:ext cx="811369" cy="373488"/>
          </a:xfrm>
          <a:prstGeom prst="rect">
            <a:avLst/>
          </a:prstGeom>
          <a:noFill/>
        </p:spPr>
        <p:txBody>
          <a:bodyPr wrap="square" rtlCol="0">
            <a:spAutoFit/>
          </a:bodyPr>
          <a:lstStyle/>
          <a:p>
            <a:r>
              <a:rPr lang="en-US" dirty="0" smtClean="0"/>
              <a:t>7:45</a:t>
            </a:r>
            <a:endParaRPr lang="en-US" dirty="0"/>
          </a:p>
        </p:txBody>
      </p:sp>
      <p:sp>
        <p:nvSpPr>
          <p:cNvPr id="40" name="Rounded Rectangle 39"/>
          <p:cNvSpPr/>
          <p:nvPr/>
        </p:nvSpPr>
        <p:spPr>
          <a:xfrm>
            <a:off x="5180916" y="4236693"/>
            <a:ext cx="1829593" cy="390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5463966" y="4041820"/>
            <a:ext cx="1296857" cy="369332"/>
          </a:xfrm>
          <a:prstGeom prst="rect">
            <a:avLst/>
          </a:prstGeom>
          <a:noFill/>
        </p:spPr>
        <p:txBody>
          <a:bodyPr wrap="square" rtlCol="0">
            <a:spAutoFit/>
          </a:bodyPr>
          <a:lstStyle/>
          <a:p>
            <a:r>
              <a:rPr lang="en-US" dirty="0" smtClean="0"/>
              <a:t>45 minutes</a:t>
            </a:r>
            <a:endParaRPr lang="en-US" dirty="0"/>
          </a:p>
        </p:txBody>
      </p:sp>
      <p:sp>
        <p:nvSpPr>
          <p:cNvPr id="42" name="TextBox 41"/>
          <p:cNvSpPr txBox="1"/>
          <p:nvPr/>
        </p:nvSpPr>
        <p:spPr>
          <a:xfrm>
            <a:off x="2896793" y="6199597"/>
            <a:ext cx="7798454" cy="461665"/>
          </a:xfrm>
          <a:prstGeom prst="rect">
            <a:avLst/>
          </a:prstGeom>
          <a:noFill/>
        </p:spPr>
        <p:txBody>
          <a:bodyPr wrap="square" rtlCol="0">
            <a:spAutoFit/>
          </a:bodyPr>
          <a:lstStyle/>
          <a:p>
            <a:r>
              <a:rPr lang="en-US" sz="2400" i="1" dirty="0" smtClean="0"/>
              <a:t>So, Pedro’s family needs to start getting ready at 7:45 a.m.</a:t>
            </a:r>
            <a:endParaRPr lang="en-US" sz="2400" i="1" dirty="0"/>
          </a:p>
        </p:txBody>
      </p:sp>
    </p:spTree>
    <p:extLst>
      <p:ext uri="{BB962C8B-B14F-4D97-AF65-F5344CB8AC3E}">
        <p14:creationId xmlns:p14="http://schemas.microsoft.com/office/powerpoint/2010/main" val="236096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ppt_x"/>
                                          </p:val>
                                        </p:tav>
                                        <p:tav tm="100000">
                                          <p:val>
                                            <p:strVal val="#ppt_x"/>
                                          </p:val>
                                        </p:tav>
                                      </p:tavLst>
                                    </p:anim>
                                    <p:anim calcmode="lin" valueType="num">
                                      <p:cBhvr additive="base">
                                        <p:cTn id="7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ppt_x"/>
                                          </p:val>
                                        </p:tav>
                                        <p:tav tm="100000">
                                          <p:val>
                                            <p:strVal val="#ppt_x"/>
                                          </p:val>
                                        </p:tav>
                                      </p:tavLst>
                                    </p:anim>
                                    <p:anim calcmode="lin" valueType="num">
                                      <p:cBhvr additive="base">
                                        <p:cTn id="8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500" fill="hold"/>
                                        <p:tgtEl>
                                          <p:spTgt spid="28"/>
                                        </p:tgtEl>
                                        <p:attrNameLst>
                                          <p:attrName>ppt_x</p:attrName>
                                        </p:attrNameLst>
                                      </p:cBhvr>
                                      <p:tavLst>
                                        <p:tav tm="0">
                                          <p:val>
                                            <p:strVal val="#ppt_x"/>
                                          </p:val>
                                        </p:tav>
                                        <p:tav tm="100000">
                                          <p:val>
                                            <p:strVal val="#ppt_x"/>
                                          </p:val>
                                        </p:tav>
                                      </p:tavLst>
                                    </p:anim>
                                    <p:anim calcmode="lin" valueType="num">
                                      <p:cBhvr additive="base">
                                        <p:cTn id="9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anim calcmode="lin" valueType="num">
                                      <p:cBhvr additive="base">
                                        <p:cTn id="107" dur="500" fill="hold"/>
                                        <p:tgtEl>
                                          <p:spTgt spid="30"/>
                                        </p:tgtEl>
                                        <p:attrNameLst>
                                          <p:attrName>ppt_x</p:attrName>
                                        </p:attrNameLst>
                                      </p:cBhvr>
                                      <p:tavLst>
                                        <p:tav tm="0">
                                          <p:val>
                                            <p:strVal val="#ppt_x"/>
                                          </p:val>
                                        </p:tav>
                                        <p:tav tm="100000">
                                          <p:val>
                                            <p:strVal val="#ppt_x"/>
                                          </p:val>
                                        </p:tav>
                                      </p:tavLst>
                                    </p:anim>
                                    <p:anim calcmode="lin" valueType="num">
                                      <p:cBhvr additive="base">
                                        <p:cTn id="10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32"/>
                                        </p:tgtEl>
                                        <p:attrNameLst>
                                          <p:attrName>style.visibility</p:attrName>
                                        </p:attrNameLst>
                                      </p:cBhvr>
                                      <p:to>
                                        <p:strVal val="visible"/>
                                      </p:to>
                                    </p:set>
                                    <p:anim calcmode="lin" valueType="num">
                                      <p:cBhvr additive="base">
                                        <p:cTn id="113" dur="500" fill="hold"/>
                                        <p:tgtEl>
                                          <p:spTgt spid="32"/>
                                        </p:tgtEl>
                                        <p:attrNameLst>
                                          <p:attrName>ppt_x</p:attrName>
                                        </p:attrNameLst>
                                      </p:cBhvr>
                                      <p:tavLst>
                                        <p:tav tm="0">
                                          <p:val>
                                            <p:strVal val="#ppt_x"/>
                                          </p:val>
                                        </p:tav>
                                        <p:tav tm="100000">
                                          <p:val>
                                            <p:strVal val="#ppt_x"/>
                                          </p:val>
                                        </p:tav>
                                      </p:tavLst>
                                    </p:anim>
                                    <p:anim calcmode="lin" valueType="num">
                                      <p:cBhvr additive="base">
                                        <p:cTn id="1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33"/>
                                        </p:tgtEl>
                                        <p:attrNameLst>
                                          <p:attrName>style.visibility</p:attrName>
                                        </p:attrNameLst>
                                      </p:cBhvr>
                                      <p:to>
                                        <p:strVal val="visible"/>
                                      </p:to>
                                    </p:set>
                                    <p:anim calcmode="lin" valueType="num">
                                      <p:cBhvr additive="base">
                                        <p:cTn id="119" dur="500" fill="hold"/>
                                        <p:tgtEl>
                                          <p:spTgt spid="33"/>
                                        </p:tgtEl>
                                        <p:attrNameLst>
                                          <p:attrName>ppt_x</p:attrName>
                                        </p:attrNameLst>
                                      </p:cBhvr>
                                      <p:tavLst>
                                        <p:tav tm="0">
                                          <p:val>
                                            <p:strVal val="#ppt_x"/>
                                          </p:val>
                                        </p:tav>
                                        <p:tav tm="100000">
                                          <p:val>
                                            <p:strVal val="#ppt_x"/>
                                          </p:val>
                                        </p:tav>
                                      </p:tavLst>
                                    </p:anim>
                                    <p:anim calcmode="lin" valueType="num">
                                      <p:cBhvr additive="base">
                                        <p:cTn id="1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 calcmode="lin" valueType="num">
                                      <p:cBhvr additive="base">
                                        <p:cTn id="125" dur="500" fill="hold"/>
                                        <p:tgtEl>
                                          <p:spTgt spid="34"/>
                                        </p:tgtEl>
                                        <p:attrNameLst>
                                          <p:attrName>ppt_x</p:attrName>
                                        </p:attrNameLst>
                                      </p:cBhvr>
                                      <p:tavLst>
                                        <p:tav tm="0">
                                          <p:val>
                                            <p:strVal val="#ppt_x"/>
                                          </p:val>
                                        </p:tav>
                                        <p:tav tm="100000">
                                          <p:val>
                                            <p:strVal val="#ppt_x"/>
                                          </p:val>
                                        </p:tav>
                                      </p:tavLst>
                                    </p:anim>
                                    <p:anim calcmode="lin" valueType="num">
                                      <p:cBhvr additive="base">
                                        <p:cTn id="1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additive="base">
                                        <p:cTn id="131" dur="500" fill="hold"/>
                                        <p:tgtEl>
                                          <p:spTgt spid="35"/>
                                        </p:tgtEl>
                                        <p:attrNameLst>
                                          <p:attrName>ppt_x</p:attrName>
                                        </p:attrNameLst>
                                      </p:cBhvr>
                                      <p:tavLst>
                                        <p:tav tm="0">
                                          <p:val>
                                            <p:strVal val="#ppt_x"/>
                                          </p:val>
                                        </p:tav>
                                        <p:tav tm="100000">
                                          <p:val>
                                            <p:strVal val="#ppt_x"/>
                                          </p:val>
                                        </p:tav>
                                      </p:tavLst>
                                    </p:anim>
                                    <p:anim calcmode="lin" valueType="num">
                                      <p:cBhvr additive="base">
                                        <p:cTn id="13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36"/>
                                        </p:tgtEl>
                                        <p:attrNameLst>
                                          <p:attrName>style.visibility</p:attrName>
                                        </p:attrNameLst>
                                      </p:cBhvr>
                                      <p:to>
                                        <p:strVal val="visible"/>
                                      </p:to>
                                    </p:set>
                                    <p:anim calcmode="lin" valueType="num">
                                      <p:cBhvr additive="base">
                                        <p:cTn id="137" dur="500" fill="hold"/>
                                        <p:tgtEl>
                                          <p:spTgt spid="36"/>
                                        </p:tgtEl>
                                        <p:attrNameLst>
                                          <p:attrName>ppt_x</p:attrName>
                                        </p:attrNameLst>
                                      </p:cBhvr>
                                      <p:tavLst>
                                        <p:tav tm="0">
                                          <p:val>
                                            <p:strVal val="#ppt_x"/>
                                          </p:val>
                                        </p:tav>
                                        <p:tav tm="100000">
                                          <p:val>
                                            <p:strVal val="#ppt_x"/>
                                          </p:val>
                                        </p:tav>
                                      </p:tavLst>
                                    </p:anim>
                                    <p:anim calcmode="lin" valueType="num">
                                      <p:cBhvr additive="base">
                                        <p:cTn id="1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37"/>
                                        </p:tgtEl>
                                        <p:attrNameLst>
                                          <p:attrName>style.visibility</p:attrName>
                                        </p:attrNameLst>
                                      </p:cBhvr>
                                      <p:to>
                                        <p:strVal val="visible"/>
                                      </p:to>
                                    </p:set>
                                    <p:anim calcmode="lin" valueType="num">
                                      <p:cBhvr additive="base">
                                        <p:cTn id="143" dur="500" fill="hold"/>
                                        <p:tgtEl>
                                          <p:spTgt spid="37"/>
                                        </p:tgtEl>
                                        <p:attrNameLst>
                                          <p:attrName>ppt_x</p:attrName>
                                        </p:attrNameLst>
                                      </p:cBhvr>
                                      <p:tavLst>
                                        <p:tav tm="0">
                                          <p:val>
                                            <p:strVal val="#ppt_x"/>
                                          </p:val>
                                        </p:tav>
                                        <p:tav tm="100000">
                                          <p:val>
                                            <p:strVal val="#ppt_x"/>
                                          </p:val>
                                        </p:tav>
                                      </p:tavLst>
                                    </p:anim>
                                    <p:anim calcmode="lin" valueType="num">
                                      <p:cBhvr additive="base">
                                        <p:cTn id="14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8"/>
                                        </p:tgtEl>
                                        <p:attrNameLst>
                                          <p:attrName>style.visibility</p:attrName>
                                        </p:attrNameLst>
                                      </p:cBhvr>
                                      <p:to>
                                        <p:strVal val="visible"/>
                                      </p:to>
                                    </p:set>
                                    <p:anim calcmode="lin" valueType="num">
                                      <p:cBhvr additive="base">
                                        <p:cTn id="149" dur="500" fill="hold"/>
                                        <p:tgtEl>
                                          <p:spTgt spid="38"/>
                                        </p:tgtEl>
                                        <p:attrNameLst>
                                          <p:attrName>ppt_x</p:attrName>
                                        </p:attrNameLst>
                                      </p:cBhvr>
                                      <p:tavLst>
                                        <p:tav tm="0">
                                          <p:val>
                                            <p:strVal val="#ppt_x"/>
                                          </p:val>
                                        </p:tav>
                                        <p:tav tm="100000">
                                          <p:val>
                                            <p:strVal val="#ppt_x"/>
                                          </p:val>
                                        </p:tav>
                                      </p:tavLst>
                                    </p:anim>
                                    <p:anim calcmode="lin" valueType="num">
                                      <p:cBhvr additive="base">
                                        <p:cTn id="15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39"/>
                                        </p:tgtEl>
                                        <p:attrNameLst>
                                          <p:attrName>style.visibility</p:attrName>
                                        </p:attrNameLst>
                                      </p:cBhvr>
                                      <p:to>
                                        <p:strVal val="visible"/>
                                      </p:to>
                                    </p:set>
                                    <p:anim calcmode="lin" valueType="num">
                                      <p:cBhvr additive="base">
                                        <p:cTn id="155" dur="500" fill="hold"/>
                                        <p:tgtEl>
                                          <p:spTgt spid="39"/>
                                        </p:tgtEl>
                                        <p:attrNameLst>
                                          <p:attrName>ppt_x</p:attrName>
                                        </p:attrNameLst>
                                      </p:cBhvr>
                                      <p:tavLst>
                                        <p:tav tm="0">
                                          <p:val>
                                            <p:strVal val="#ppt_x"/>
                                          </p:val>
                                        </p:tav>
                                        <p:tav tm="100000">
                                          <p:val>
                                            <p:strVal val="#ppt_x"/>
                                          </p:val>
                                        </p:tav>
                                      </p:tavLst>
                                    </p:anim>
                                    <p:anim calcmode="lin" valueType="num">
                                      <p:cBhvr additive="base">
                                        <p:cTn id="15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additive="base">
                                        <p:cTn id="161" dur="500" fill="hold"/>
                                        <p:tgtEl>
                                          <p:spTgt spid="40"/>
                                        </p:tgtEl>
                                        <p:attrNameLst>
                                          <p:attrName>ppt_x</p:attrName>
                                        </p:attrNameLst>
                                      </p:cBhvr>
                                      <p:tavLst>
                                        <p:tav tm="0">
                                          <p:val>
                                            <p:strVal val="#ppt_x"/>
                                          </p:val>
                                        </p:tav>
                                        <p:tav tm="100000">
                                          <p:val>
                                            <p:strVal val="#ppt_x"/>
                                          </p:val>
                                        </p:tav>
                                      </p:tavLst>
                                    </p:anim>
                                    <p:anim calcmode="lin" valueType="num">
                                      <p:cBhvr additive="base">
                                        <p:cTn id="16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additive="base">
                                        <p:cTn id="167" dur="500" fill="hold"/>
                                        <p:tgtEl>
                                          <p:spTgt spid="41"/>
                                        </p:tgtEl>
                                        <p:attrNameLst>
                                          <p:attrName>ppt_x</p:attrName>
                                        </p:attrNameLst>
                                      </p:cBhvr>
                                      <p:tavLst>
                                        <p:tav tm="0">
                                          <p:val>
                                            <p:strVal val="#ppt_x"/>
                                          </p:val>
                                        </p:tav>
                                        <p:tav tm="100000">
                                          <p:val>
                                            <p:strVal val="#ppt_x"/>
                                          </p:val>
                                        </p:tav>
                                      </p:tavLst>
                                    </p:anim>
                                    <p:anim calcmode="lin" valueType="num">
                                      <p:cBhvr additive="base">
                                        <p:cTn id="16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2"/>
                                        </p:tgtEl>
                                        <p:attrNameLst>
                                          <p:attrName>style.visibility</p:attrName>
                                        </p:attrNameLst>
                                      </p:cBhvr>
                                      <p:to>
                                        <p:strVal val="visible"/>
                                      </p:to>
                                    </p:set>
                                    <p:anim calcmode="lin" valueType="num">
                                      <p:cBhvr additive="base">
                                        <p:cTn id="173" dur="500" fill="hold"/>
                                        <p:tgtEl>
                                          <p:spTgt spid="42"/>
                                        </p:tgtEl>
                                        <p:attrNameLst>
                                          <p:attrName>ppt_x</p:attrName>
                                        </p:attrNameLst>
                                      </p:cBhvr>
                                      <p:tavLst>
                                        <p:tav tm="0">
                                          <p:val>
                                            <p:strVal val="#ppt_x"/>
                                          </p:val>
                                        </p:tav>
                                        <p:tav tm="100000">
                                          <p:val>
                                            <p:strVal val="#ppt_x"/>
                                          </p:val>
                                        </p:tav>
                                      </p:tavLst>
                                    </p:anim>
                                    <p:anim calcmode="lin" valueType="num">
                                      <p:cBhvr additive="base">
                                        <p:cTn id="17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22" grpId="0" animBg="1"/>
      <p:bldP spid="23" grpId="0"/>
      <p:bldP spid="24" grpId="0"/>
      <p:bldP spid="27" grpId="0" animBg="1"/>
      <p:bldP spid="28" grpId="0"/>
      <p:bldP spid="29" grpId="0"/>
      <p:bldP spid="33" grpId="0" animBg="1"/>
      <p:bldP spid="34" grpId="0"/>
      <p:bldP spid="35" grpId="0"/>
      <p:bldP spid="37" grpId="0" animBg="1"/>
      <p:bldP spid="38" grpId="0"/>
      <p:bldP spid="39" grpId="0"/>
      <p:bldP spid="40" grpId="0" animBg="1"/>
      <p:bldP spid="41"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4" y="169333"/>
            <a:ext cx="10515600" cy="900466"/>
          </a:xfrm>
        </p:spPr>
        <p:txBody>
          <a:bodyPr/>
          <a:lstStyle/>
          <a:p>
            <a:r>
              <a:rPr lang="en-US" dirty="0" smtClean="0"/>
              <a:t>Let’s </a:t>
            </a:r>
            <a:r>
              <a:rPr lang="en-US" dirty="0"/>
              <a:t>t</a:t>
            </a:r>
            <a:r>
              <a:rPr lang="en-US" dirty="0" smtClean="0"/>
              <a:t>ry another one…</a:t>
            </a:r>
            <a:endParaRPr lang="en-US" dirty="0"/>
          </a:p>
        </p:txBody>
      </p:sp>
      <p:sp>
        <p:nvSpPr>
          <p:cNvPr id="3" name="Content Placeholder 2"/>
          <p:cNvSpPr>
            <a:spLocks noGrp="1"/>
          </p:cNvSpPr>
          <p:nvPr>
            <p:ph idx="1"/>
          </p:nvPr>
        </p:nvSpPr>
        <p:spPr>
          <a:xfrm>
            <a:off x="510823" y="1204736"/>
            <a:ext cx="11308644" cy="4351338"/>
          </a:xfrm>
        </p:spPr>
        <p:txBody>
          <a:bodyPr/>
          <a:lstStyle/>
          <a:p>
            <a:pPr marL="0" indent="0">
              <a:buNone/>
            </a:pPr>
            <a:r>
              <a:rPr lang="en-US" dirty="0" smtClean="0">
                <a:solidFill>
                  <a:srgbClr val="7030A0"/>
                </a:solidFill>
              </a:rPr>
              <a:t>Silvia wakes up at 6:25 a.m. on school days.  It takes her 25 minutes to shower and put on her school uniform.  Then it takes her 15 minutes to eat breakfast.  It takes her 25 minutes to walk to school.  At what time does she arrive at school?</a:t>
            </a:r>
            <a:endParaRPr lang="en-US" dirty="0">
              <a:solidFill>
                <a:srgbClr val="7030A0"/>
              </a:solidFill>
            </a:endParaRPr>
          </a:p>
        </p:txBody>
      </p:sp>
      <p:cxnSp>
        <p:nvCxnSpPr>
          <p:cNvPr id="4" name="Straight Connector 3"/>
          <p:cNvCxnSpPr/>
          <p:nvPr/>
        </p:nvCxnSpPr>
        <p:spPr>
          <a:xfrm flipV="1">
            <a:off x="637960" y="2743200"/>
            <a:ext cx="2195551" cy="3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81875" y="2343090"/>
            <a:ext cx="3921253" cy="400110"/>
          </a:xfrm>
          <a:prstGeom prst="rect">
            <a:avLst/>
          </a:prstGeom>
          <a:noFill/>
        </p:spPr>
        <p:txBody>
          <a:bodyPr wrap="square" rtlCol="0">
            <a:spAutoFit/>
          </a:bodyPr>
          <a:lstStyle/>
          <a:p>
            <a:r>
              <a:rPr lang="en-US" sz="2000" i="1" dirty="0" smtClean="0"/>
              <a:t>So we have to find the </a:t>
            </a:r>
            <a:r>
              <a:rPr lang="en-US" sz="2000" i="1" dirty="0" smtClean="0"/>
              <a:t>END</a:t>
            </a:r>
            <a:r>
              <a:rPr lang="en-US" sz="2000" i="1" dirty="0" smtClean="0"/>
              <a:t> </a:t>
            </a:r>
            <a:r>
              <a:rPr lang="en-US" sz="2000" i="1" dirty="0" smtClean="0"/>
              <a:t>time.</a:t>
            </a:r>
            <a:endParaRPr lang="en-US" sz="2000" i="1" dirty="0"/>
          </a:p>
        </p:txBody>
      </p:sp>
      <p:cxnSp>
        <p:nvCxnSpPr>
          <p:cNvPr id="7" name="Straight Arrow Connector 6"/>
          <p:cNvCxnSpPr/>
          <p:nvPr/>
        </p:nvCxnSpPr>
        <p:spPr>
          <a:xfrm>
            <a:off x="838200" y="5228822"/>
            <a:ext cx="10907332" cy="3863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54806" y="503184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8200" y="5392448"/>
            <a:ext cx="811369" cy="373488"/>
          </a:xfrm>
          <a:prstGeom prst="rect">
            <a:avLst/>
          </a:prstGeom>
          <a:noFill/>
        </p:spPr>
        <p:txBody>
          <a:bodyPr wrap="square" rtlCol="0">
            <a:spAutoFit/>
          </a:bodyPr>
          <a:lstStyle/>
          <a:p>
            <a:r>
              <a:rPr lang="en-US" dirty="0" smtClean="0"/>
              <a:t>6:25</a:t>
            </a:r>
            <a:endParaRPr lang="en-US" dirty="0"/>
          </a:p>
        </p:txBody>
      </p:sp>
      <p:cxnSp>
        <p:nvCxnSpPr>
          <p:cNvPr id="10" name="Straight Connector 9"/>
          <p:cNvCxnSpPr/>
          <p:nvPr/>
        </p:nvCxnSpPr>
        <p:spPr>
          <a:xfrm>
            <a:off x="1649569" y="1584948"/>
            <a:ext cx="2781320"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59299" y="4184720"/>
            <a:ext cx="811369" cy="373488"/>
          </a:xfrm>
          <a:prstGeom prst="rect">
            <a:avLst/>
          </a:prstGeom>
          <a:noFill/>
        </p:spPr>
        <p:txBody>
          <a:bodyPr wrap="square" rtlCol="0">
            <a:spAutoFit/>
          </a:bodyPr>
          <a:lstStyle/>
          <a:p>
            <a:r>
              <a:rPr lang="en-US" dirty="0" smtClean="0"/>
              <a:t>+25</a:t>
            </a:r>
            <a:endParaRPr lang="en-US" dirty="0"/>
          </a:p>
        </p:txBody>
      </p:sp>
      <p:cxnSp>
        <p:nvCxnSpPr>
          <p:cNvPr id="13" name="Straight Connector 12"/>
          <p:cNvCxnSpPr/>
          <p:nvPr/>
        </p:nvCxnSpPr>
        <p:spPr>
          <a:xfrm>
            <a:off x="3332449" y="502228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4" name="Curved Down Arrow 13"/>
          <p:cNvSpPr/>
          <p:nvPr/>
        </p:nvSpPr>
        <p:spPr>
          <a:xfrm>
            <a:off x="1093171" y="4558208"/>
            <a:ext cx="2239278"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Box 14"/>
          <p:cNvSpPr txBox="1"/>
          <p:nvPr/>
        </p:nvSpPr>
        <p:spPr>
          <a:xfrm>
            <a:off x="3007114" y="5406073"/>
            <a:ext cx="811369" cy="373488"/>
          </a:xfrm>
          <a:prstGeom prst="rect">
            <a:avLst/>
          </a:prstGeom>
          <a:noFill/>
        </p:spPr>
        <p:txBody>
          <a:bodyPr wrap="square" rtlCol="0">
            <a:spAutoFit/>
          </a:bodyPr>
          <a:lstStyle/>
          <a:p>
            <a:r>
              <a:rPr lang="en-US" dirty="0" smtClean="0"/>
              <a:t>6:50</a:t>
            </a:r>
            <a:endParaRPr lang="en-US" dirty="0"/>
          </a:p>
        </p:txBody>
      </p:sp>
      <p:cxnSp>
        <p:nvCxnSpPr>
          <p:cNvPr id="16" name="Straight Connector 15"/>
          <p:cNvCxnSpPr/>
          <p:nvPr/>
        </p:nvCxnSpPr>
        <p:spPr>
          <a:xfrm>
            <a:off x="8713757" y="1584948"/>
            <a:ext cx="164047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906498" y="1979395"/>
            <a:ext cx="164047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44643" y="4198167"/>
            <a:ext cx="811369" cy="373488"/>
          </a:xfrm>
          <a:prstGeom prst="rect">
            <a:avLst/>
          </a:prstGeom>
          <a:noFill/>
        </p:spPr>
        <p:txBody>
          <a:bodyPr wrap="square" rtlCol="0">
            <a:spAutoFit/>
          </a:bodyPr>
          <a:lstStyle/>
          <a:p>
            <a:r>
              <a:rPr lang="en-US" dirty="0" smtClean="0"/>
              <a:t>+10</a:t>
            </a:r>
            <a:endParaRPr lang="en-US" dirty="0"/>
          </a:p>
        </p:txBody>
      </p:sp>
      <p:cxnSp>
        <p:nvCxnSpPr>
          <p:cNvPr id="20" name="Straight Connector 19"/>
          <p:cNvCxnSpPr/>
          <p:nvPr/>
        </p:nvCxnSpPr>
        <p:spPr>
          <a:xfrm>
            <a:off x="4509800" y="502228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 name="Curved Down Arrow 20"/>
          <p:cNvSpPr/>
          <p:nvPr/>
        </p:nvSpPr>
        <p:spPr>
          <a:xfrm>
            <a:off x="3332449" y="4558208"/>
            <a:ext cx="1285126"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4205453" y="5392448"/>
            <a:ext cx="811369" cy="373488"/>
          </a:xfrm>
          <a:prstGeom prst="rect">
            <a:avLst/>
          </a:prstGeom>
          <a:noFill/>
        </p:spPr>
        <p:txBody>
          <a:bodyPr wrap="square" rtlCol="0">
            <a:spAutoFit/>
          </a:bodyPr>
          <a:lstStyle/>
          <a:p>
            <a:r>
              <a:rPr lang="en-US" dirty="0" smtClean="0"/>
              <a:t>7:00</a:t>
            </a:r>
            <a:endParaRPr lang="en-US" dirty="0"/>
          </a:p>
        </p:txBody>
      </p:sp>
      <p:sp>
        <p:nvSpPr>
          <p:cNvPr id="23" name="TextBox 22"/>
          <p:cNvSpPr txBox="1"/>
          <p:nvPr/>
        </p:nvSpPr>
        <p:spPr>
          <a:xfrm>
            <a:off x="4783389" y="4186028"/>
            <a:ext cx="811369" cy="373488"/>
          </a:xfrm>
          <a:prstGeom prst="rect">
            <a:avLst/>
          </a:prstGeom>
          <a:noFill/>
        </p:spPr>
        <p:txBody>
          <a:bodyPr wrap="square" rtlCol="0">
            <a:spAutoFit/>
          </a:bodyPr>
          <a:lstStyle/>
          <a:p>
            <a:r>
              <a:rPr lang="en-US" dirty="0" smtClean="0"/>
              <a:t>+5</a:t>
            </a:r>
            <a:endParaRPr lang="en-US" dirty="0"/>
          </a:p>
        </p:txBody>
      </p:sp>
      <p:cxnSp>
        <p:nvCxnSpPr>
          <p:cNvPr id="24" name="Straight Connector 23"/>
          <p:cNvCxnSpPr/>
          <p:nvPr/>
        </p:nvCxnSpPr>
        <p:spPr>
          <a:xfrm>
            <a:off x="5245134" y="5035639"/>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5" name="Curved Down Arrow 24"/>
          <p:cNvSpPr/>
          <p:nvPr/>
        </p:nvSpPr>
        <p:spPr>
          <a:xfrm>
            <a:off x="4471195" y="4546069"/>
            <a:ext cx="873004"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p:cNvSpPr txBox="1"/>
          <p:nvPr/>
        </p:nvSpPr>
        <p:spPr>
          <a:xfrm>
            <a:off x="4977541" y="5369330"/>
            <a:ext cx="811369" cy="373488"/>
          </a:xfrm>
          <a:prstGeom prst="rect">
            <a:avLst/>
          </a:prstGeom>
          <a:noFill/>
        </p:spPr>
        <p:txBody>
          <a:bodyPr wrap="square" rtlCol="0">
            <a:spAutoFit/>
          </a:bodyPr>
          <a:lstStyle/>
          <a:p>
            <a:r>
              <a:rPr lang="en-US" dirty="0" smtClean="0"/>
              <a:t>7:05</a:t>
            </a:r>
            <a:endParaRPr lang="en-US" dirty="0"/>
          </a:p>
        </p:txBody>
      </p:sp>
      <p:sp>
        <p:nvSpPr>
          <p:cNvPr id="27" name="Rounded Rectangle 26"/>
          <p:cNvSpPr/>
          <p:nvPr/>
        </p:nvSpPr>
        <p:spPr>
          <a:xfrm>
            <a:off x="3499801" y="4198167"/>
            <a:ext cx="1829593" cy="390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888288" y="3878936"/>
            <a:ext cx="1296857" cy="369332"/>
          </a:xfrm>
          <a:prstGeom prst="rect">
            <a:avLst/>
          </a:prstGeom>
          <a:noFill/>
        </p:spPr>
        <p:txBody>
          <a:bodyPr wrap="square" rtlCol="0">
            <a:spAutoFit/>
          </a:bodyPr>
          <a:lstStyle/>
          <a:p>
            <a:r>
              <a:rPr lang="en-US" dirty="0" smtClean="0"/>
              <a:t>15 </a:t>
            </a:r>
            <a:r>
              <a:rPr lang="en-US" dirty="0" smtClean="0"/>
              <a:t>minutes</a:t>
            </a:r>
            <a:endParaRPr lang="en-US" dirty="0"/>
          </a:p>
        </p:txBody>
      </p:sp>
      <p:cxnSp>
        <p:nvCxnSpPr>
          <p:cNvPr id="29" name="Straight Connector 28"/>
          <p:cNvCxnSpPr/>
          <p:nvPr/>
        </p:nvCxnSpPr>
        <p:spPr>
          <a:xfrm>
            <a:off x="3818483" y="2343090"/>
            <a:ext cx="164047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45484" y="4175674"/>
            <a:ext cx="811369" cy="373488"/>
          </a:xfrm>
          <a:prstGeom prst="rect">
            <a:avLst/>
          </a:prstGeom>
          <a:noFill/>
        </p:spPr>
        <p:txBody>
          <a:bodyPr wrap="square" rtlCol="0">
            <a:spAutoFit/>
          </a:bodyPr>
          <a:lstStyle/>
          <a:p>
            <a:r>
              <a:rPr lang="en-US" dirty="0" smtClean="0"/>
              <a:t>+25</a:t>
            </a:r>
            <a:endParaRPr lang="en-US" dirty="0"/>
          </a:p>
        </p:txBody>
      </p:sp>
      <p:cxnSp>
        <p:nvCxnSpPr>
          <p:cNvPr id="31" name="Straight Connector 30"/>
          <p:cNvCxnSpPr/>
          <p:nvPr/>
        </p:nvCxnSpPr>
        <p:spPr>
          <a:xfrm>
            <a:off x="7418634" y="5013241"/>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Curved Down Arrow 31"/>
          <p:cNvSpPr/>
          <p:nvPr/>
        </p:nvSpPr>
        <p:spPr>
          <a:xfrm>
            <a:off x="5179356" y="4549162"/>
            <a:ext cx="2239278"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7119395" y="5375769"/>
            <a:ext cx="811369" cy="373488"/>
          </a:xfrm>
          <a:prstGeom prst="rect">
            <a:avLst/>
          </a:prstGeom>
          <a:noFill/>
        </p:spPr>
        <p:txBody>
          <a:bodyPr wrap="square" rtlCol="0">
            <a:spAutoFit/>
          </a:bodyPr>
          <a:lstStyle/>
          <a:p>
            <a:r>
              <a:rPr lang="en-US" dirty="0" smtClean="0"/>
              <a:t>7:30</a:t>
            </a:r>
            <a:endParaRPr lang="en-US" dirty="0"/>
          </a:p>
        </p:txBody>
      </p:sp>
      <p:sp>
        <p:nvSpPr>
          <p:cNvPr id="34" name="TextBox 33"/>
          <p:cNvSpPr txBox="1"/>
          <p:nvPr/>
        </p:nvSpPr>
        <p:spPr>
          <a:xfrm>
            <a:off x="2896793" y="6199597"/>
            <a:ext cx="7798454" cy="461665"/>
          </a:xfrm>
          <a:prstGeom prst="rect">
            <a:avLst/>
          </a:prstGeom>
          <a:noFill/>
        </p:spPr>
        <p:txBody>
          <a:bodyPr wrap="square" rtlCol="0">
            <a:spAutoFit/>
          </a:bodyPr>
          <a:lstStyle/>
          <a:p>
            <a:r>
              <a:rPr lang="en-US" sz="2400" i="1" dirty="0" smtClean="0"/>
              <a:t>So, </a:t>
            </a:r>
            <a:r>
              <a:rPr lang="en-US" sz="2400" i="1" dirty="0" smtClean="0"/>
              <a:t>Silvia gets to school at 7:30 a.m.</a:t>
            </a:r>
            <a:endParaRPr lang="en-US" sz="2400" i="1" dirty="0"/>
          </a:p>
        </p:txBody>
      </p:sp>
    </p:spTree>
    <p:extLst>
      <p:ext uri="{BB962C8B-B14F-4D97-AF65-F5344CB8AC3E}">
        <p14:creationId xmlns:p14="http://schemas.microsoft.com/office/powerpoint/2010/main" val="26806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additive="base">
                                        <p:cTn id="79" dur="500" fill="hold"/>
                                        <p:tgtEl>
                                          <p:spTgt spid="19"/>
                                        </p:tgtEl>
                                        <p:attrNameLst>
                                          <p:attrName>ppt_x</p:attrName>
                                        </p:attrNameLst>
                                      </p:cBhvr>
                                      <p:tavLst>
                                        <p:tav tm="0">
                                          <p:val>
                                            <p:strVal val="#ppt_x"/>
                                          </p:val>
                                        </p:tav>
                                        <p:tav tm="100000">
                                          <p:val>
                                            <p:strVal val="#ppt_x"/>
                                          </p:val>
                                        </p:tav>
                                      </p:tavLst>
                                    </p:anim>
                                    <p:anim calcmode="lin" valueType="num">
                                      <p:cBhvr additive="base">
                                        <p:cTn id="8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additive="base">
                                        <p:cTn id="101" dur="500" fill="hold"/>
                                        <p:tgtEl>
                                          <p:spTgt spid="23"/>
                                        </p:tgtEl>
                                        <p:attrNameLst>
                                          <p:attrName>ppt_x</p:attrName>
                                        </p:attrNameLst>
                                      </p:cBhvr>
                                      <p:tavLst>
                                        <p:tav tm="0">
                                          <p:val>
                                            <p:strVal val="#ppt_x"/>
                                          </p:val>
                                        </p:tav>
                                        <p:tav tm="100000">
                                          <p:val>
                                            <p:strVal val="#ppt_x"/>
                                          </p:val>
                                        </p:tav>
                                      </p:tavLst>
                                    </p:anim>
                                    <p:anim calcmode="lin" valueType="num">
                                      <p:cBhvr additive="base">
                                        <p:cTn id="102" dur="500" fill="hold"/>
                                        <p:tgtEl>
                                          <p:spTgt spid="23"/>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additive="base">
                                        <p:cTn id="105" dur="500" fill="hold"/>
                                        <p:tgtEl>
                                          <p:spTgt spid="24"/>
                                        </p:tgtEl>
                                        <p:attrNameLst>
                                          <p:attrName>ppt_x</p:attrName>
                                        </p:attrNameLst>
                                      </p:cBhvr>
                                      <p:tavLst>
                                        <p:tav tm="0">
                                          <p:val>
                                            <p:strVal val="#ppt_x"/>
                                          </p:val>
                                        </p:tav>
                                        <p:tav tm="100000">
                                          <p:val>
                                            <p:strVal val="#ppt_x"/>
                                          </p:val>
                                        </p:tav>
                                      </p:tavLst>
                                    </p:anim>
                                    <p:anim calcmode="lin" valueType="num">
                                      <p:cBhvr additive="base">
                                        <p:cTn id="106" dur="500" fill="hold"/>
                                        <p:tgtEl>
                                          <p:spTgt spid="2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25"/>
                                        </p:tgtEl>
                                        <p:attrNameLst>
                                          <p:attrName>style.visibility</p:attrName>
                                        </p:attrNameLst>
                                      </p:cBhvr>
                                      <p:to>
                                        <p:strVal val="visible"/>
                                      </p:to>
                                    </p:set>
                                    <p:anim calcmode="lin" valueType="num">
                                      <p:cBhvr additive="base">
                                        <p:cTn id="109" dur="500" fill="hold"/>
                                        <p:tgtEl>
                                          <p:spTgt spid="25"/>
                                        </p:tgtEl>
                                        <p:attrNameLst>
                                          <p:attrName>ppt_x</p:attrName>
                                        </p:attrNameLst>
                                      </p:cBhvr>
                                      <p:tavLst>
                                        <p:tav tm="0">
                                          <p:val>
                                            <p:strVal val="#ppt_x"/>
                                          </p:val>
                                        </p:tav>
                                        <p:tav tm="100000">
                                          <p:val>
                                            <p:strVal val="#ppt_x"/>
                                          </p:val>
                                        </p:tav>
                                      </p:tavLst>
                                    </p:anim>
                                    <p:anim calcmode="lin" valueType="num">
                                      <p:cBhvr additive="base">
                                        <p:cTn id="110" dur="500" fill="hold"/>
                                        <p:tgtEl>
                                          <p:spTgt spid="25"/>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26"/>
                                        </p:tgtEl>
                                        <p:attrNameLst>
                                          <p:attrName>style.visibility</p:attrName>
                                        </p:attrNameLst>
                                      </p:cBhvr>
                                      <p:to>
                                        <p:strVal val="visible"/>
                                      </p:to>
                                    </p:set>
                                    <p:anim calcmode="lin" valueType="num">
                                      <p:cBhvr additive="base">
                                        <p:cTn id="113" dur="500" fill="hold"/>
                                        <p:tgtEl>
                                          <p:spTgt spid="26"/>
                                        </p:tgtEl>
                                        <p:attrNameLst>
                                          <p:attrName>ppt_x</p:attrName>
                                        </p:attrNameLst>
                                      </p:cBhvr>
                                      <p:tavLst>
                                        <p:tav tm="0">
                                          <p:val>
                                            <p:strVal val="#ppt_x"/>
                                          </p:val>
                                        </p:tav>
                                        <p:tav tm="100000">
                                          <p:val>
                                            <p:strVal val="#ppt_x"/>
                                          </p:val>
                                        </p:tav>
                                      </p:tavLst>
                                    </p:anim>
                                    <p:anim calcmode="lin" valueType="num">
                                      <p:cBhvr additive="base">
                                        <p:cTn id="1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27"/>
                                        </p:tgtEl>
                                        <p:attrNameLst>
                                          <p:attrName>style.visibility</p:attrName>
                                        </p:attrNameLst>
                                      </p:cBhvr>
                                      <p:to>
                                        <p:strVal val="visible"/>
                                      </p:to>
                                    </p:set>
                                    <p:anim calcmode="lin" valueType="num">
                                      <p:cBhvr additive="base">
                                        <p:cTn id="119" dur="500" fill="hold"/>
                                        <p:tgtEl>
                                          <p:spTgt spid="27"/>
                                        </p:tgtEl>
                                        <p:attrNameLst>
                                          <p:attrName>ppt_x</p:attrName>
                                        </p:attrNameLst>
                                      </p:cBhvr>
                                      <p:tavLst>
                                        <p:tav tm="0">
                                          <p:val>
                                            <p:strVal val="#ppt_x"/>
                                          </p:val>
                                        </p:tav>
                                        <p:tav tm="100000">
                                          <p:val>
                                            <p:strVal val="#ppt_x"/>
                                          </p:val>
                                        </p:tav>
                                      </p:tavLst>
                                    </p:anim>
                                    <p:anim calcmode="lin" valueType="num">
                                      <p:cBhvr additive="base">
                                        <p:cTn id="1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28"/>
                                        </p:tgtEl>
                                        <p:attrNameLst>
                                          <p:attrName>style.visibility</p:attrName>
                                        </p:attrNameLst>
                                      </p:cBhvr>
                                      <p:to>
                                        <p:strVal val="visible"/>
                                      </p:to>
                                    </p:set>
                                    <p:anim calcmode="lin" valueType="num">
                                      <p:cBhvr additive="base">
                                        <p:cTn id="125" dur="500" fill="hold"/>
                                        <p:tgtEl>
                                          <p:spTgt spid="28"/>
                                        </p:tgtEl>
                                        <p:attrNameLst>
                                          <p:attrName>ppt_x</p:attrName>
                                        </p:attrNameLst>
                                      </p:cBhvr>
                                      <p:tavLst>
                                        <p:tav tm="0">
                                          <p:val>
                                            <p:strVal val="#ppt_x"/>
                                          </p:val>
                                        </p:tav>
                                        <p:tav tm="100000">
                                          <p:val>
                                            <p:strVal val="#ppt_x"/>
                                          </p:val>
                                        </p:tav>
                                      </p:tavLst>
                                    </p:anim>
                                    <p:anim calcmode="lin" valueType="num">
                                      <p:cBhvr additive="base">
                                        <p:cTn id="1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29"/>
                                        </p:tgtEl>
                                        <p:attrNameLst>
                                          <p:attrName>style.visibility</p:attrName>
                                        </p:attrNameLst>
                                      </p:cBhvr>
                                      <p:to>
                                        <p:strVal val="visible"/>
                                      </p:to>
                                    </p:set>
                                    <p:anim calcmode="lin" valueType="num">
                                      <p:cBhvr additive="base">
                                        <p:cTn id="131" dur="500" fill="hold"/>
                                        <p:tgtEl>
                                          <p:spTgt spid="29"/>
                                        </p:tgtEl>
                                        <p:attrNameLst>
                                          <p:attrName>ppt_x</p:attrName>
                                        </p:attrNameLst>
                                      </p:cBhvr>
                                      <p:tavLst>
                                        <p:tav tm="0">
                                          <p:val>
                                            <p:strVal val="#ppt_x"/>
                                          </p:val>
                                        </p:tav>
                                        <p:tav tm="100000">
                                          <p:val>
                                            <p:strVal val="#ppt_x"/>
                                          </p:val>
                                        </p:tav>
                                      </p:tavLst>
                                    </p:anim>
                                    <p:anim calcmode="lin" valueType="num">
                                      <p:cBhvr additive="base">
                                        <p:cTn id="13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 calcmode="lin" valueType="num">
                                      <p:cBhvr additive="base">
                                        <p:cTn id="137" dur="500" fill="hold"/>
                                        <p:tgtEl>
                                          <p:spTgt spid="30"/>
                                        </p:tgtEl>
                                        <p:attrNameLst>
                                          <p:attrName>ppt_x</p:attrName>
                                        </p:attrNameLst>
                                      </p:cBhvr>
                                      <p:tavLst>
                                        <p:tav tm="0">
                                          <p:val>
                                            <p:strVal val="#ppt_x"/>
                                          </p:val>
                                        </p:tav>
                                        <p:tav tm="100000">
                                          <p:val>
                                            <p:strVal val="#ppt_x"/>
                                          </p:val>
                                        </p:tav>
                                      </p:tavLst>
                                    </p:anim>
                                    <p:anim calcmode="lin" valueType="num">
                                      <p:cBhvr additive="base">
                                        <p:cTn id="1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31"/>
                                        </p:tgtEl>
                                        <p:attrNameLst>
                                          <p:attrName>style.visibility</p:attrName>
                                        </p:attrNameLst>
                                      </p:cBhvr>
                                      <p:to>
                                        <p:strVal val="visible"/>
                                      </p:to>
                                    </p:set>
                                    <p:anim calcmode="lin" valueType="num">
                                      <p:cBhvr additive="base">
                                        <p:cTn id="143" dur="500" fill="hold"/>
                                        <p:tgtEl>
                                          <p:spTgt spid="31"/>
                                        </p:tgtEl>
                                        <p:attrNameLst>
                                          <p:attrName>ppt_x</p:attrName>
                                        </p:attrNameLst>
                                      </p:cBhvr>
                                      <p:tavLst>
                                        <p:tav tm="0">
                                          <p:val>
                                            <p:strVal val="#ppt_x"/>
                                          </p:val>
                                        </p:tav>
                                        <p:tav tm="100000">
                                          <p:val>
                                            <p:strVal val="#ppt_x"/>
                                          </p:val>
                                        </p:tav>
                                      </p:tavLst>
                                    </p:anim>
                                    <p:anim calcmode="lin" valueType="num">
                                      <p:cBhvr additive="base">
                                        <p:cTn id="1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2"/>
                                        </p:tgtEl>
                                        <p:attrNameLst>
                                          <p:attrName>style.visibility</p:attrName>
                                        </p:attrNameLst>
                                      </p:cBhvr>
                                      <p:to>
                                        <p:strVal val="visible"/>
                                      </p:to>
                                    </p:set>
                                    <p:anim calcmode="lin" valueType="num">
                                      <p:cBhvr additive="base">
                                        <p:cTn id="149" dur="500" fill="hold"/>
                                        <p:tgtEl>
                                          <p:spTgt spid="32"/>
                                        </p:tgtEl>
                                        <p:attrNameLst>
                                          <p:attrName>ppt_x</p:attrName>
                                        </p:attrNameLst>
                                      </p:cBhvr>
                                      <p:tavLst>
                                        <p:tav tm="0">
                                          <p:val>
                                            <p:strVal val="#ppt_x"/>
                                          </p:val>
                                        </p:tav>
                                        <p:tav tm="100000">
                                          <p:val>
                                            <p:strVal val="#ppt_x"/>
                                          </p:val>
                                        </p:tav>
                                      </p:tavLst>
                                    </p:anim>
                                    <p:anim calcmode="lin" valueType="num">
                                      <p:cBhvr additive="base">
                                        <p:cTn id="150" dur="500" fill="hold"/>
                                        <p:tgtEl>
                                          <p:spTgt spid="32"/>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33"/>
                                        </p:tgtEl>
                                        <p:attrNameLst>
                                          <p:attrName>style.visibility</p:attrName>
                                        </p:attrNameLst>
                                      </p:cBhvr>
                                      <p:to>
                                        <p:strVal val="visible"/>
                                      </p:to>
                                    </p:set>
                                    <p:anim calcmode="lin" valueType="num">
                                      <p:cBhvr additive="base">
                                        <p:cTn id="153" dur="500" fill="hold"/>
                                        <p:tgtEl>
                                          <p:spTgt spid="33"/>
                                        </p:tgtEl>
                                        <p:attrNameLst>
                                          <p:attrName>ppt_x</p:attrName>
                                        </p:attrNameLst>
                                      </p:cBhvr>
                                      <p:tavLst>
                                        <p:tav tm="0">
                                          <p:val>
                                            <p:strVal val="#ppt_x"/>
                                          </p:val>
                                        </p:tav>
                                        <p:tav tm="100000">
                                          <p:val>
                                            <p:strVal val="#ppt_x"/>
                                          </p:val>
                                        </p:tav>
                                      </p:tavLst>
                                    </p:anim>
                                    <p:anim calcmode="lin" valueType="num">
                                      <p:cBhvr additive="base">
                                        <p:cTn id="1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grpId="0" nodeType="clickEffect">
                                  <p:stCondLst>
                                    <p:cond delay="0"/>
                                  </p:stCondLst>
                                  <p:childTnLst>
                                    <p:set>
                                      <p:cBhvr>
                                        <p:cTn id="158" dur="1" fill="hold">
                                          <p:stCondLst>
                                            <p:cond delay="0"/>
                                          </p:stCondLst>
                                        </p:cTn>
                                        <p:tgtEl>
                                          <p:spTgt spid="34"/>
                                        </p:tgtEl>
                                        <p:attrNameLst>
                                          <p:attrName>style.visibility</p:attrName>
                                        </p:attrNameLst>
                                      </p:cBhvr>
                                      <p:to>
                                        <p:strVal val="visible"/>
                                      </p:to>
                                    </p:set>
                                    <p:anim calcmode="lin" valueType="num">
                                      <p:cBhvr additive="base">
                                        <p:cTn id="159" dur="500" fill="hold"/>
                                        <p:tgtEl>
                                          <p:spTgt spid="34"/>
                                        </p:tgtEl>
                                        <p:attrNameLst>
                                          <p:attrName>ppt_x</p:attrName>
                                        </p:attrNameLst>
                                      </p:cBhvr>
                                      <p:tavLst>
                                        <p:tav tm="0">
                                          <p:val>
                                            <p:strVal val="#ppt_x"/>
                                          </p:val>
                                        </p:tav>
                                        <p:tav tm="100000">
                                          <p:val>
                                            <p:strVal val="#ppt_x"/>
                                          </p:val>
                                        </p:tav>
                                      </p:tavLst>
                                    </p:anim>
                                    <p:anim calcmode="lin" valueType="num">
                                      <p:cBhvr additive="base">
                                        <p:cTn id="1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4" grpId="0" animBg="1"/>
      <p:bldP spid="15" grpId="0"/>
      <p:bldP spid="19" grpId="0"/>
      <p:bldP spid="21" grpId="0" animBg="1"/>
      <p:bldP spid="22" grpId="0"/>
      <p:bldP spid="23" grpId="0"/>
      <p:bldP spid="25" grpId="0" animBg="1"/>
      <p:bldP spid="26" grpId="0"/>
      <p:bldP spid="27" grpId="0" animBg="1"/>
      <p:bldP spid="28" grpId="0"/>
      <p:bldP spid="30" grpId="0"/>
      <p:bldP spid="32" grpId="0" animBg="1"/>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Your Turn on your dry-erase boards</a:t>
            </a:r>
            <a:endParaRPr lang="en-US" dirty="0"/>
          </a:p>
        </p:txBody>
      </p:sp>
      <p:sp>
        <p:nvSpPr>
          <p:cNvPr id="3" name="Content Placeholder 2"/>
          <p:cNvSpPr>
            <a:spLocks noGrp="1"/>
          </p:cNvSpPr>
          <p:nvPr>
            <p:ph idx="1"/>
          </p:nvPr>
        </p:nvSpPr>
        <p:spPr>
          <a:xfrm>
            <a:off x="838200" y="1210236"/>
            <a:ext cx="10515600" cy="4966728"/>
          </a:xfrm>
        </p:spPr>
        <p:txBody>
          <a:bodyPr/>
          <a:lstStyle/>
          <a:p>
            <a:pPr marL="0" indent="0">
              <a:buNone/>
            </a:pPr>
            <a:r>
              <a:rPr lang="en-US" dirty="0" smtClean="0">
                <a:solidFill>
                  <a:srgbClr val="7030A0"/>
                </a:solidFill>
              </a:rPr>
              <a:t>When Susanna got home from school, she did her homework for 45 minutes and ate a snack for 20 minutes.  Then it was 4:35 p.m.  What time did Susanna get home from school?</a:t>
            </a:r>
            <a:endParaRPr lang="en-US" dirty="0">
              <a:solidFill>
                <a:srgbClr val="7030A0"/>
              </a:solidFill>
            </a:endParaRPr>
          </a:p>
        </p:txBody>
      </p:sp>
      <p:cxnSp>
        <p:nvCxnSpPr>
          <p:cNvPr id="4" name="Straight Connector 3"/>
          <p:cNvCxnSpPr/>
          <p:nvPr/>
        </p:nvCxnSpPr>
        <p:spPr>
          <a:xfrm flipV="1">
            <a:off x="1075765" y="2366285"/>
            <a:ext cx="56304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968075" y="2033808"/>
            <a:ext cx="3921253" cy="400110"/>
          </a:xfrm>
          <a:prstGeom prst="rect">
            <a:avLst/>
          </a:prstGeom>
          <a:noFill/>
        </p:spPr>
        <p:txBody>
          <a:bodyPr wrap="square" rtlCol="0">
            <a:spAutoFit/>
          </a:bodyPr>
          <a:lstStyle/>
          <a:p>
            <a:r>
              <a:rPr lang="en-US" sz="2000" i="1" dirty="0" smtClean="0"/>
              <a:t>So we have to find the </a:t>
            </a:r>
            <a:r>
              <a:rPr lang="en-US" sz="2000" i="1" dirty="0" smtClean="0"/>
              <a:t>START</a:t>
            </a:r>
            <a:r>
              <a:rPr lang="en-US" sz="2000" i="1" dirty="0" smtClean="0"/>
              <a:t> </a:t>
            </a:r>
            <a:r>
              <a:rPr lang="en-US" sz="2000" i="1" dirty="0" smtClean="0"/>
              <a:t>time.</a:t>
            </a:r>
            <a:endParaRPr lang="en-US" sz="2000" i="1" dirty="0"/>
          </a:p>
        </p:txBody>
      </p:sp>
      <p:cxnSp>
        <p:nvCxnSpPr>
          <p:cNvPr id="7" name="Straight Arrow Connector 6"/>
          <p:cNvCxnSpPr/>
          <p:nvPr/>
        </p:nvCxnSpPr>
        <p:spPr>
          <a:xfrm>
            <a:off x="838200" y="5228822"/>
            <a:ext cx="10907332" cy="3863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0289465" y="1605727"/>
            <a:ext cx="5191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34795" y="1976582"/>
            <a:ext cx="1149499" cy="34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630995" y="1973144"/>
            <a:ext cx="1149499" cy="34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889328" y="5025972"/>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590089" y="5388500"/>
            <a:ext cx="811369" cy="373488"/>
          </a:xfrm>
          <a:prstGeom prst="rect">
            <a:avLst/>
          </a:prstGeom>
          <a:noFill/>
        </p:spPr>
        <p:txBody>
          <a:bodyPr wrap="square" rtlCol="0">
            <a:spAutoFit/>
          </a:bodyPr>
          <a:lstStyle/>
          <a:p>
            <a:r>
              <a:rPr lang="en-US" dirty="0" smtClean="0"/>
              <a:t>4:35</a:t>
            </a:r>
            <a:endParaRPr lang="en-US" dirty="0"/>
          </a:p>
        </p:txBody>
      </p:sp>
      <p:cxnSp>
        <p:nvCxnSpPr>
          <p:cNvPr id="16" name="Straight Connector 15"/>
          <p:cNvCxnSpPr/>
          <p:nvPr/>
        </p:nvCxnSpPr>
        <p:spPr>
          <a:xfrm>
            <a:off x="8736296" y="5049639"/>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Curved Down Arrow 16"/>
          <p:cNvSpPr/>
          <p:nvPr/>
        </p:nvSpPr>
        <p:spPr>
          <a:xfrm flipH="1">
            <a:off x="8605851" y="4586710"/>
            <a:ext cx="2349285"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9583645" y="4247982"/>
            <a:ext cx="811369" cy="373488"/>
          </a:xfrm>
          <a:prstGeom prst="rect">
            <a:avLst/>
          </a:prstGeom>
          <a:noFill/>
        </p:spPr>
        <p:txBody>
          <a:bodyPr wrap="square" rtlCol="0">
            <a:spAutoFit/>
          </a:bodyPr>
          <a:lstStyle/>
          <a:p>
            <a:r>
              <a:rPr lang="en-US" dirty="0" smtClean="0"/>
              <a:t>-35</a:t>
            </a:r>
            <a:endParaRPr lang="en-US" dirty="0"/>
          </a:p>
        </p:txBody>
      </p:sp>
      <p:sp>
        <p:nvSpPr>
          <p:cNvPr id="19" name="TextBox 18"/>
          <p:cNvSpPr txBox="1"/>
          <p:nvPr/>
        </p:nvSpPr>
        <p:spPr>
          <a:xfrm>
            <a:off x="8470361" y="5436005"/>
            <a:ext cx="811369" cy="373488"/>
          </a:xfrm>
          <a:prstGeom prst="rect">
            <a:avLst/>
          </a:prstGeom>
          <a:noFill/>
        </p:spPr>
        <p:txBody>
          <a:bodyPr wrap="square" rtlCol="0">
            <a:spAutoFit/>
          </a:bodyPr>
          <a:lstStyle/>
          <a:p>
            <a:r>
              <a:rPr lang="en-US" dirty="0" smtClean="0"/>
              <a:t>4:00</a:t>
            </a:r>
            <a:endParaRPr lang="en-US" dirty="0"/>
          </a:p>
        </p:txBody>
      </p:sp>
      <p:cxnSp>
        <p:nvCxnSpPr>
          <p:cNvPr id="20" name="Straight Connector 19"/>
          <p:cNvCxnSpPr/>
          <p:nvPr/>
        </p:nvCxnSpPr>
        <p:spPr>
          <a:xfrm>
            <a:off x="7808923" y="505372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 name="Curved Down Arrow 20"/>
          <p:cNvSpPr/>
          <p:nvPr/>
        </p:nvSpPr>
        <p:spPr>
          <a:xfrm flipH="1">
            <a:off x="7705164" y="4586149"/>
            <a:ext cx="1060738"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7954533" y="4247982"/>
            <a:ext cx="811369" cy="373488"/>
          </a:xfrm>
          <a:prstGeom prst="rect">
            <a:avLst/>
          </a:prstGeom>
          <a:noFill/>
        </p:spPr>
        <p:txBody>
          <a:bodyPr wrap="square" rtlCol="0">
            <a:spAutoFit/>
          </a:bodyPr>
          <a:lstStyle/>
          <a:p>
            <a:r>
              <a:rPr lang="en-US" dirty="0" smtClean="0"/>
              <a:t>-10</a:t>
            </a:r>
            <a:endParaRPr lang="en-US" dirty="0"/>
          </a:p>
        </p:txBody>
      </p:sp>
      <p:sp>
        <p:nvSpPr>
          <p:cNvPr id="23" name="TextBox 22"/>
          <p:cNvSpPr txBox="1"/>
          <p:nvPr/>
        </p:nvSpPr>
        <p:spPr>
          <a:xfrm>
            <a:off x="7519243" y="5442554"/>
            <a:ext cx="811369" cy="373488"/>
          </a:xfrm>
          <a:prstGeom prst="rect">
            <a:avLst/>
          </a:prstGeom>
          <a:noFill/>
        </p:spPr>
        <p:txBody>
          <a:bodyPr wrap="square" rtlCol="0">
            <a:spAutoFit/>
          </a:bodyPr>
          <a:lstStyle/>
          <a:p>
            <a:r>
              <a:rPr lang="en-US" dirty="0" smtClean="0"/>
              <a:t>3:50</a:t>
            </a:r>
            <a:endParaRPr lang="en-US" dirty="0"/>
          </a:p>
        </p:txBody>
      </p:sp>
      <p:sp>
        <p:nvSpPr>
          <p:cNvPr id="24" name="Rounded Rectangle 23"/>
          <p:cNvSpPr/>
          <p:nvPr/>
        </p:nvSpPr>
        <p:spPr>
          <a:xfrm>
            <a:off x="7874935" y="4214001"/>
            <a:ext cx="2250700" cy="390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418554" y="3894770"/>
            <a:ext cx="1296857" cy="369332"/>
          </a:xfrm>
          <a:prstGeom prst="rect">
            <a:avLst/>
          </a:prstGeom>
          <a:noFill/>
        </p:spPr>
        <p:txBody>
          <a:bodyPr wrap="square" rtlCol="0">
            <a:spAutoFit/>
          </a:bodyPr>
          <a:lstStyle/>
          <a:p>
            <a:r>
              <a:rPr lang="en-US" dirty="0" smtClean="0"/>
              <a:t>45 </a:t>
            </a:r>
            <a:r>
              <a:rPr lang="en-US" dirty="0" smtClean="0"/>
              <a:t>minutes</a:t>
            </a:r>
            <a:endParaRPr lang="en-US" dirty="0"/>
          </a:p>
        </p:txBody>
      </p:sp>
      <p:cxnSp>
        <p:nvCxnSpPr>
          <p:cNvPr id="26" name="Straight Connector 25"/>
          <p:cNvCxnSpPr/>
          <p:nvPr/>
        </p:nvCxnSpPr>
        <p:spPr>
          <a:xfrm>
            <a:off x="4994798" y="1969706"/>
            <a:ext cx="160770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213495" y="505372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9" name="Curved Down Arrow 28"/>
          <p:cNvSpPr/>
          <p:nvPr/>
        </p:nvSpPr>
        <p:spPr>
          <a:xfrm flipH="1">
            <a:off x="6109736" y="4586149"/>
            <a:ext cx="1678372"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6614468" y="4247982"/>
            <a:ext cx="811369" cy="373488"/>
          </a:xfrm>
          <a:prstGeom prst="rect">
            <a:avLst/>
          </a:prstGeom>
          <a:noFill/>
        </p:spPr>
        <p:txBody>
          <a:bodyPr wrap="square" rtlCol="0">
            <a:spAutoFit/>
          </a:bodyPr>
          <a:lstStyle/>
          <a:p>
            <a:r>
              <a:rPr lang="en-US" dirty="0" smtClean="0"/>
              <a:t>-20</a:t>
            </a:r>
            <a:endParaRPr lang="en-US" dirty="0"/>
          </a:p>
        </p:txBody>
      </p:sp>
      <p:sp>
        <p:nvSpPr>
          <p:cNvPr id="31" name="TextBox 30"/>
          <p:cNvSpPr txBox="1"/>
          <p:nvPr/>
        </p:nvSpPr>
        <p:spPr>
          <a:xfrm>
            <a:off x="5923815" y="5442554"/>
            <a:ext cx="811369" cy="373488"/>
          </a:xfrm>
          <a:prstGeom prst="rect">
            <a:avLst/>
          </a:prstGeom>
          <a:noFill/>
        </p:spPr>
        <p:txBody>
          <a:bodyPr wrap="square" rtlCol="0">
            <a:spAutoFit/>
          </a:bodyPr>
          <a:lstStyle/>
          <a:p>
            <a:r>
              <a:rPr lang="en-US" dirty="0" smtClean="0"/>
              <a:t>3:30</a:t>
            </a:r>
            <a:endParaRPr lang="en-US" dirty="0"/>
          </a:p>
        </p:txBody>
      </p:sp>
      <p:sp>
        <p:nvSpPr>
          <p:cNvPr id="32" name="TextBox 31"/>
          <p:cNvSpPr txBox="1"/>
          <p:nvPr/>
        </p:nvSpPr>
        <p:spPr>
          <a:xfrm>
            <a:off x="2896793" y="6199597"/>
            <a:ext cx="7798454" cy="461665"/>
          </a:xfrm>
          <a:prstGeom prst="rect">
            <a:avLst/>
          </a:prstGeom>
          <a:noFill/>
        </p:spPr>
        <p:txBody>
          <a:bodyPr wrap="square" rtlCol="0">
            <a:spAutoFit/>
          </a:bodyPr>
          <a:lstStyle/>
          <a:p>
            <a:r>
              <a:rPr lang="en-US" sz="2400" i="1" dirty="0" smtClean="0"/>
              <a:t>So, </a:t>
            </a:r>
            <a:r>
              <a:rPr lang="en-US" sz="2400" i="1" dirty="0" smtClean="0"/>
              <a:t>Susanna got home from school at 3:30 p.m.</a:t>
            </a:r>
            <a:endParaRPr lang="en-US" sz="2400" i="1" dirty="0"/>
          </a:p>
        </p:txBody>
      </p:sp>
    </p:spTree>
    <p:extLst>
      <p:ext uri="{BB962C8B-B14F-4D97-AF65-F5344CB8AC3E}">
        <p14:creationId xmlns:p14="http://schemas.microsoft.com/office/powerpoint/2010/main" val="138321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additive="base">
                                        <p:cTn id="93" dur="500" fill="hold"/>
                                        <p:tgtEl>
                                          <p:spTgt spid="23"/>
                                        </p:tgtEl>
                                        <p:attrNameLst>
                                          <p:attrName>ppt_x</p:attrName>
                                        </p:attrNameLst>
                                      </p:cBhvr>
                                      <p:tavLst>
                                        <p:tav tm="0">
                                          <p:val>
                                            <p:strVal val="#ppt_x"/>
                                          </p:val>
                                        </p:tav>
                                        <p:tav tm="100000">
                                          <p:val>
                                            <p:strVal val="#ppt_x"/>
                                          </p:val>
                                        </p:tav>
                                      </p:tavLst>
                                    </p:anim>
                                    <p:anim calcmode="lin" valueType="num">
                                      <p:cBhvr additive="base">
                                        <p:cTn id="9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additive="base">
                                        <p:cTn id="105" dur="500" fill="hold"/>
                                        <p:tgtEl>
                                          <p:spTgt spid="25"/>
                                        </p:tgtEl>
                                        <p:attrNameLst>
                                          <p:attrName>ppt_x</p:attrName>
                                        </p:attrNameLst>
                                      </p:cBhvr>
                                      <p:tavLst>
                                        <p:tav tm="0">
                                          <p:val>
                                            <p:strVal val="#ppt_x"/>
                                          </p:val>
                                        </p:tav>
                                        <p:tav tm="100000">
                                          <p:val>
                                            <p:strVal val="#ppt_x"/>
                                          </p:val>
                                        </p:tav>
                                      </p:tavLst>
                                    </p:anim>
                                    <p:anim calcmode="lin" valueType="num">
                                      <p:cBhvr additive="base">
                                        <p:cTn id="10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26"/>
                                        </p:tgtEl>
                                        <p:attrNameLst>
                                          <p:attrName>style.visibility</p:attrName>
                                        </p:attrNameLst>
                                      </p:cBhvr>
                                      <p:to>
                                        <p:strVal val="visible"/>
                                      </p:to>
                                    </p:set>
                                    <p:anim calcmode="lin" valueType="num">
                                      <p:cBhvr additive="base">
                                        <p:cTn id="111" dur="500" fill="hold"/>
                                        <p:tgtEl>
                                          <p:spTgt spid="26"/>
                                        </p:tgtEl>
                                        <p:attrNameLst>
                                          <p:attrName>ppt_x</p:attrName>
                                        </p:attrNameLst>
                                      </p:cBhvr>
                                      <p:tavLst>
                                        <p:tav tm="0">
                                          <p:val>
                                            <p:strVal val="#ppt_x"/>
                                          </p:val>
                                        </p:tav>
                                        <p:tav tm="100000">
                                          <p:val>
                                            <p:strVal val="#ppt_x"/>
                                          </p:val>
                                        </p:tav>
                                      </p:tavLst>
                                    </p:anim>
                                    <p:anim calcmode="lin" valueType="num">
                                      <p:cBhvr additive="base">
                                        <p:cTn id="1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additive="base">
                                        <p:cTn id="117" dur="500" fill="hold"/>
                                        <p:tgtEl>
                                          <p:spTgt spid="28"/>
                                        </p:tgtEl>
                                        <p:attrNameLst>
                                          <p:attrName>ppt_x</p:attrName>
                                        </p:attrNameLst>
                                      </p:cBhvr>
                                      <p:tavLst>
                                        <p:tav tm="0">
                                          <p:val>
                                            <p:strVal val="#ppt_x"/>
                                          </p:val>
                                        </p:tav>
                                        <p:tav tm="100000">
                                          <p:val>
                                            <p:strVal val="#ppt_x"/>
                                          </p:val>
                                        </p:tav>
                                      </p:tavLst>
                                    </p:anim>
                                    <p:anim calcmode="lin" valueType="num">
                                      <p:cBhvr additive="base">
                                        <p:cTn id="11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29"/>
                                        </p:tgtEl>
                                        <p:attrNameLst>
                                          <p:attrName>style.visibility</p:attrName>
                                        </p:attrNameLst>
                                      </p:cBhvr>
                                      <p:to>
                                        <p:strVal val="visible"/>
                                      </p:to>
                                    </p:set>
                                    <p:anim calcmode="lin" valueType="num">
                                      <p:cBhvr additive="base">
                                        <p:cTn id="123" dur="500" fill="hold"/>
                                        <p:tgtEl>
                                          <p:spTgt spid="29"/>
                                        </p:tgtEl>
                                        <p:attrNameLst>
                                          <p:attrName>ppt_x</p:attrName>
                                        </p:attrNameLst>
                                      </p:cBhvr>
                                      <p:tavLst>
                                        <p:tav tm="0">
                                          <p:val>
                                            <p:strVal val="#ppt_x"/>
                                          </p:val>
                                        </p:tav>
                                        <p:tav tm="100000">
                                          <p:val>
                                            <p:strVal val="#ppt_x"/>
                                          </p:val>
                                        </p:tav>
                                      </p:tavLst>
                                    </p:anim>
                                    <p:anim calcmode="lin" valueType="num">
                                      <p:cBhvr additive="base">
                                        <p:cTn id="1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30"/>
                                        </p:tgtEl>
                                        <p:attrNameLst>
                                          <p:attrName>style.visibility</p:attrName>
                                        </p:attrNameLst>
                                      </p:cBhvr>
                                      <p:to>
                                        <p:strVal val="visible"/>
                                      </p:to>
                                    </p:set>
                                    <p:anim calcmode="lin" valueType="num">
                                      <p:cBhvr additive="base">
                                        <p:cTn id="129" dur="500" fill="hold"/>
                                        <p:tgtEl>
                                          <p:spTgt spid="30"/>
                                        </p:tgtEl>
                                        <p:attrNameLst>
                                          <p:attrName>ppt_x</p:attrName>
                                        </p:attrNameLst>
                                      </p:cBhvr>
                                      <p:tavLst>
                                        <p:tav tm="0">
                                          <p:val>
                                            <p:strVal val="#ppt_x"/>
                                          </p:val>
                                        </p:tav>
                                        <p:tav tm="100000">
                                          <p:val>
                                            <p:strVal val="#ppt_x"/>
                                          </p:val>
                                        </p:tav>
                                      </p:tavLst>
                                    </p:anim>
                                    <p:anim calcmode="lin" valueType="num">
                                      <p:cBhvr additive="base">
                                        <p:cTn id="13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31"/>
                                        </p:tgtEl>
                                        <p:attrNameLst>
                                          <p:attrName>style.visibility</p:attrName>
                                        </p:attrNameLst>
                                      </p:cBhvr>
                                      <p:to>
                                        <p:strVal val="visible"/>
                                      </p:to>
                                    </p:set>
                                    <p:anim calcmode="lin" valueType="num">
                                      <p:cBhvr additive="base">
                                        <p:cTn id="135" dur="500" fill="hold"/>
                                        <p:tgtEl>
                                          <p:spTgt spid="31"/>
                                        </p:tgtEl>
                                        <p:attrNameLst>
                                          <p:attrName>ppt_x</p:attrName>
                                        </p:attrNameLst>
                                      </p:cBhvr>
                                      <p:tavLst>
                                        <p:tav tm="0">
                                          <p:val>
                                            <p:strVal val="#ppt_x"/>
                                          </p:val>
                                        </p:tav>
                                        <p:tav tm="100000">
                                          <p:val>
                                            <p:strVal val="#ppt_x"/>
                                          </p:val>
                                        </p:tav>
                                      </p:tavLst>
                                    </p:anim>
                                    <p:anim calcmode="lin" valueType="num">
                                      <p:cBhvr additive="base">
                                        <p:cTn id="13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32"/>
                                        </p:tgtEl>
                                        <p:attrNameLst>
                                          <p:attrName>style.visibility</p:attrName>
                                        </p:attrNameLst>
                                      </p:cBhvr>
                                      <p:to>
                                        <p:strVal val="visible"/>
                                      </p:to>
                                    </p:set>
                                    <p:anim calcmode="lin" valueType="num">
                                      <p:cBhvr additive="base">
                                        <p:cTn id="141" dur="500" fill="hold"/>
                                        <p:tgtEl>
                                          <p:spTgt spid="32"/>
                                        </p:tgtEl>
                                        <p:attrNameLst>
                                          <p:attrName>ppt_x</p:attrName>
                                        </p:attrNameLst>
                                      </p:cBhvr>
                                      <p:tavLst>
                                        <p:tav tm="0">
                                          <p:val>
                                            <p:strVal val="#ppt_x"/>
                                          </p:val>
                                        </p:tav>
                                        <p:tav tm="100000">
                                          <p:val>
                                            <p:strVal val="#ppt_x"/>
                                          </p:val>
                                        </p:tav>
                                      </p:tavLst>
                                    </p:anim>
                                    <p:anim calcmode="lin" valueType="num">
                                      <p:cBhvr additive="base">
                                        <p:cTn id="14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7" grpId="0" animBg="1"/>
      <p:bldP spid="18" grpId="0"/>
      <p:bldP spid="19" grpId="0"/>
      <p:bldP spid="21" grpId="0" animBg="1"/>
      <p:bldP spid="22" grpId="0"/>
      <p:bldP spid="23" grpId="0"/>
      <p:bldP spid="24" grpId="0" animBg="1"/>
      <p:bldP spid="25" grpId="0"/>
      <p:bldP spid="29" grpId="0" animBg="1"/>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2659"/>
            <a:ext cx="10515600" cy="5074304"/>
          </a:xfrm>
        </p:spPr>
        <p:txBody>
          <a:bodyPr/>
          <a:lstStyle/>
          <a:p>
            <a:pPr marL="0" indent="0">
              <a:buNone/>
            </a:pPr>
            <a:r>
              <a:rPr lang="en-US" dirty="0" smtClean="0">
                <a:solidFill>
                  <a:srgbClr val="7030A0"/>
                </a:solidFill>
              </a:rPr>
              <a:t>Yolande arrived at the grocery store at 2:25 p.m.  She spent 15 minutes at the deli counter, </a:t>
            </a:r>
            <a:r>
              <a:rPr lang="en-US" dirty="0">
                <a:solidFill>
                  <a:srgbClr val="7030A0"/>
                </a:solidFill>
              </a:rPr>
              <a:t>1</a:t>
            </a:r>
            <a:r>
              <a:rPr lang="en-US" dirty="0" smtClean="0">
                <a:solidFill>
                  <a:srgbClr val="7030A0"/>
                </a:solidFill>
              </a:rPr>
              <a:t>3 minutes getting produce, and 12 minutes in the bakery.  Then it took her 10 minutes to check out, bag the groceries and leave.  What time did Yolande leave the grocery store?</a:t>
            </a:r>
            <a:endParaRPr lang="en-US" dirty="0">
              <a:solidFill>
                <a:srgbClr val="7030A0"/>
              </a:solidFill>
            </a:endParaRPr>
          </a:p>
        </p:txBody>
      </p:sp>
      <p:sp>
        <p:nvSpPr>
          <p:cNvPr id="4"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Your Turn on your dry-erase boards</a:t>
            </a:r>
            <a:endParaRPr lang="en-US" dirty="0"/>
          </a:p>
        </p:txBody>
      </p:sp>
      <p:cxnSp>
        <p:nvCxnSpPr>
          <p:cNvPr id="5" name="Straight Connector 4"/>
          <p:cNvCxnSpPr/>
          <p:nvPr/>
        </p:nvCxnSpPr>
        <p:spPr>
          <a:xfrm flipV="1">
            <a:off x="2559424" y="2638925"/>
            <a:ext cx="669215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432547" y="2638925"/>
            <a:ext cx="3921253" cy="400110"/>
          </a:xfrm>
          <a:prstGeom prst="rect">
            <a:avLst/>
          </a:prstGeom>
          <a:noFill/>
        </p:spPr>
        <p:txBody>
          <a:bodyPr wrap="square" rtlCol="0">
            <a:spAutoFit/>
          </a:bodyPr>
          <a:lstStyle/>
          <a:p>
            <a:r>
              <a:rPr lang="en-US" sz="2000" i="1" dirty="0" smtClean="0"/>
              <a:t>So we have to find the </a:t>
            </a:r>
            <a:r>
              <a:rPr lang="en-US" sz="2000" i="1" dirty="0" smtClean="0"/>
              <a:t>END</a:t>
            </a:r>
            <a:r>
              <a:rPr lang="en-US" sz="2000" i="1" dirty="0" smtClean="0"/>
              <a:t> </a:t>
            </a:r>
            <a:r>
              <a:rPr lang="en-US" sz="2000" i="1" dirty="0" smtClean="0"/>
              <a:t>time.</a:t>
            </a:r>
            <a:endParaRPr lang="en-US" sz="2000" i="1" dirty="0"/>
          </a:p>
        </p:txBody>
      </p:sp>
      <p:cxnSp>
        <p:nvCxnSpPr>
          <p:cNvPr id="8" name="Straight Arrow Connector 7"/>
          <p:cNvCxnSpPr/>
          <p:nvPr/>
        </p:nvCxnSpPr>
        <p:spPr>
          <a:xfrm>
            <a:off x="838200" y="5228822"/>
            <a:ext cx="10907332" cy="3863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54806" y="503184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64976" y="1479176"/>
            <a:ext cx="568198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3453" y="5418206"/>
            <a:ext cx="811369" cy="373488"/>
          </a:xfrm>
          <a:prstGeom prst="rect">
            <a:avLst/>
          </a:prstGeom>
          <a:noFill/>
        </p:spPr>
        <p:txBody>
          <a:bodyPr wrap="square" rtlCol="0">
            <a:spAutoFit/>
          </a:bodyPr>
          <a:lstStyle/>
          <a:p>
            <a:r>
              <a:rPr lang="en-US" dirty="0" smtClean="0"/>
              <a:t>2:25</a:t>
            </a:r>
            <a:endParaRPr lang="en-US" dirty="0"/>
          </a:p>
        </p:txBody>
      </p:sp>
      <p:cxnSp>
        <p:nvCxnSpPr>
          <p:cNvPr id="13" name="Straight Connector 12"/>
          <p:cNvCxnSpPr/>
          <p:nvPr/>
        </p:nvCxnSpPr>
        <p:spPr>
          <a:xfrm>
            <a:off x="9617771" y="1473239"/>
            <a:ext cx="15432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59299" y="4184720"/>
            <a:ext cx="811369" cy="373488"/>
          </a:xfrm>
          <a:prstGeom prst="rect">
            <a:avLst/>
          </a:prstGeom>
          <a:noFill/>
        </p:spPr>
        <p:txBody>
          <a:bodyPr wrap="square" rtlCol="0">
            <a:spAutoFit/>
          </a:bodyPr>
          <a:lstStyle/>
          <a:p>
            <a:r>
              <a:rPr lang="en-US" dirty="0" smtClean="0"/>
              <a:t>+15</a:t>
            </a:r>
            <a:endParaRPr lang="en-US" dirty="0"/>
          </a:p>
        </p:txBody>
      </p:sp>
      <p:cxnSp>
        <p:nvCxnSpPr>
          <p:cNvPr id="17" name="Straight Connector 16"/>
          <p:cNvCxnSpPr/>
          <p:nvPr/>
        </p:nvCxnSpPr>
        <p:spPr>
          <a:xfrm>
            <a:off x="3332449" y="5022287"/>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8" name="Curved Down Arrow 17"/>
          <p:cNvSpPr/>
          <p:nvPr/>
        </p:nvSpPr>
        <p:spPr>
          <a:xfrm>
            <a:off x="1093170" y="4558208"/>
            <a:ext cx="2335829"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3007114" y="5406073"/>
            <a:ext cx="811369" cy="373488"/>
          </a:xfrm>
          <a:prstGeom prst="rect">
            <a:avLst/>
          </a:prstGeom>
          <a:noFill/>
        </p:spPr>
        <p:txBody>
          <a:bodyPr wrap="square" rtlCol="0">
            <a:spAutoFit/>
          </a:bodyPr>
          <a:lstStyle/>
          <a:p>
            <a:r>
              <a:rPr lang="en-US" dirty="0" smtClean="0"/>
              <a:t>2:40</a:t>
            </a:r>
            <a:endParaRPr lang="en-US" dirty="0"/>
          </a:p>
        </p:txBody>
      </p:sp>
      <p:cxnSp>
        <p:nvCxnSpPr>
          <p:cNvPr id="20" name="Straight Connector 19"/>
          <p:cNvCxnSpPr/>
          <p:nvPr/>
        </p:nvCxnSpPr>
        <p:spPr>
          <a:xfrm>
            <a:off x="3818483" y="1867686"/>
            <a:ext cx="15432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156111" y="4198072"/>
            <a:ext cx="811369" cy="373488"/>
          </a:xfrm>
          <a:prstGeom prst="rect">
            <a:avLst/>
          </a:prstGeom>
          <a:noFill/>
        </p:spPr>
        <p:txBody>
          <a:bodyPr wrap="square" rtlCol="0">
            <a:spAutoFit/>
          </a:bodyPr>
          <a:lstStyle/>
          <a:p>
            <a:r>
              <a:rPr lang="en-US" dirty="0" smtClean="0"/>
              <a:t>+13</a:t>
            </a:r>
            <a:endParaRPr lang="en-US" dirty="0"/>
          </a:p>
        </p:txBody>
      </p:sp>
      <p:cxnSp>
        <p:nvCxnSpPr>
          <p:cNvPr id="22" name="Straight Connector 21"/>
          <p:cNvCxnSpPr/>
          <p:nvPr/>
        </p:nvCxnSpPr>
        <p:spPr>
          <a:xfrm>
            <a:off x="5260234" y="5035639"/>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3" name="Curved Down Arrow 22"/>
          <p:cNvSpPr/>
          <p:nvPr/>
        </p:nvSpPr>
        <p:spPr>
          <a:xfrm>
            <a:off x="3289982" y="4571560"/>
            <a:ext cx="2071789"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967480" y="5418206"/>
            <a:ext cx="811369" cy="373488"/>
          </a:xfrm>
          <a:prstGeom prst="rect">
            <a:avLst/>
          </a:prstGeom>
          <a:noFill/>
        </p:spPr>
        <p:txBody>
          <a:bodyPr wrap="square" rtlCol="0">
            <a:spAutoFit/>
          </a:bodyPr>
          <a:lstStyle/>
          <a:p>
            <a:r>
              <a:rPr lang="en-US" dirty="0" smtClean="0"/>
              <a:t>2:53</a:t>
            </a:r>
            <a:endParaRPr lang="en-US" dirty="0"/>
          </a:p>
        </p:txBody>
      </p:sp>
      <p:cxnSp>
        <p:nvCxnSpPr>
          <p:cNvPr id="25" name="Straight Connector 24"/>
          <p:cNvCxnSpPr/>
          <p:nvPr/>
        </p:nvCxnSpPr>
        <p:spPr>
          <a:xfrm>
            <a:off x="8556330" y="1867686"/>
            <a:ext cx="15432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80497" y="4182921"/>
            <a:ext cx="811369" cy="373488"/>
          </a:xfrm>
          <a:prstGeom prst="rect">
            <a:avLst/>
          </a:prstGeom>
          <a:noFill/>
        </p:spPr>
        <p:txBody>
          <a:bodyPr wrap="square" rtlCol="0">
            <a:spAutoFit/>
          </a:bodyPr>
          <a:lstStyle/>
          <a:p>
            <a:r>
              <a:rPr lang="en-US" dirty="0" smtClean="0"/>
              <a:t>+7</a:t>
            </a:r>
            <a:endParaRPr lang="en-US" dirty="0"/>
          </a:p>
        </p:txBody>
      </p:sp>
      <p:cxnSp>
        <p:nvCxnSpPr>
          <p:cNvPr id="27" name="Straight Connector 26"/>
          <p:cNvCxnSpPr/>
          <p:nvPr/>
        </p:nvCxnSpPr>
        <p:spPr>
          <a:xfrm>
            <a:off x="6242345" y="5035639"/>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8" name="Curved Down Arrow 27"/>
          <p:cNvSpPr/>
          <p:nvPr/>
        </p:nvSpPr>
        <p:spPr>
          <a:xfrm>
            <a:off x="5234370" y="4574200"/>
            <a:ext cx="1118553"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5996125" y="5382436"/>
            <a:ext cx="811369" cy="373488"/>
          </a:xfrm>
          <a:prstGeom prst="rect">
            <a:avLst/>
          </a:prstGeom>
          <a:noFill/>
        </p:spPr>
        <p:txBody>
          <a:bodyPr wrap="square" rtlCol="0">
            <a:spAutoFit/>
          </a:bodyPr>
          <a:lstStyle/>
          <a:p>
            <a:r>
              <a:rPr lang="en-US" dirty="0" smtClean="0"/>
              <a:t>3:00</a:t>
            </a:r>
            <a:endParaRPr lang="en-US" dirty="0"/>
          </a:p>
        </p:txBody>
      </p:sp>
      <p:sp>
        <p:nvSpPr>
          <p:cNvPr id="30" name="TextBox 29"/>
          <p:cNvSpPr txBox="1"/>
          <p:nvPr/>
        </p:nvSpPr>
        <p:spPr>
          <a:xfrm>
            <a:off x="6399673" y="4180281"/>
            <a:ext cx="811369" cy="373488"/>
          </a:xfrm>
          <a:prstGeom prst="rect">
            <a:avLst/>
          </a:prstGeom>
          <a:noFill/>
        </p:spPr>
        <p:txBody>
          <a:bodyPr wrap="square" rtlCol="0">
            <a:spAutoFit/>
          </a:bodyPr>
          <a:lstStyle/>
          <a:p>
            <a:r>
              <a:rPr lang="en-US" dirty="0" smtClean="0"/>
              <a:t>+5</a:t>
            </a:r>
            <a:endParaRPr lang="en-US" dirty="0"/>
          </a:p>
        </p:txBody>
      </p:sp>
      <p:cxnSp>
        <p:nvCxnSpPr>
          <p:cNvPr id="31" name="Straight Connector 30"/>
          <p:cNvCxnSpPr/>
          <p:nvPr/>
        </p:nvCxnSpPr>
        <p:spPr>
          <a:xfrm>
            <a:off x="7053944" y="5035639"/>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Curved Down Arrow 31"/>
          <p:cNvSpPr/>
          <p:nvPr/>
        </p:nvSpPr>
        <p:spPr>
          <a:xfrm>
            <a:off x="6193887" y="4571560"/>
            <a:ext cx="973255"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p:cNvSpPr txBox="1"/>
          <p:nvPr/>
        </p:nvSpPr>
        <p:spPr>
          <a:xfrm>
            <a:off x="6805357" y="5421818"/>
            <a:ext cx="811369" cy="373488"/>
          </a:xfrm>
          <a:prstGeom prst="rect">
            <a:avLst/>
          </a:prstGeom>
          <a:noFill/>
        </p:spPr>
        <p:txBody>
          <a:bodyPr wrap="square" rtlCol="0">
            <a:spAutoFit/>
          </a:bodyPr>
          <a:lstStyle/>
          <a:p>
            <a:r>
              <a:rPr lang="en-US" dirty="0" smtClean="0"/>
              <a:t>3:05</a:t>
            </a:r>
            <a:endParaRPr lang="en-US" dirty="0"/>
          </a:p>
        </p:txBody>
      </p:sp>
      <p:sp>
        <p:nvSpPr>
          <p:cNvPr id="34" name="Rounded Rectangle 33"/>
          <p:cNvSpPr/>
          <p:nvPr/>
        </p:nvSpPr>
        <p:spPr>
          <a:xfrm>
            <a:off x="5469578" y="4199889"/>
            <a:ext cx="1469104" cy="390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593916" y="3894166"/>
            <a:ext cx="1296857" cy="369332"/>
          </a:xfrm>
          <a:prstGeom prst="rect">
            <a:avLst/>
          </a:prstGeom>
          <a:noFill/>
        </p:spPr>
        <p:txBody>
          <a:bodyPr wrap="square" rtlCol="0">
            <a:spAutoFit/>
          </a:bodyPr>
          <a:lstStyle/>
          <a:p>
            <a:r>
              <a:rPr lang="en-US" dirty="0" smtClean="0"/>
              <a:t>12 </a:t>
            </a:r>
            <a:r>
              <a:rPr lang="en-US" dirty="0" smtClean="0"/>
              <a:t>minutes</a:t>
            </a:r>
            <a:endParaRPr lang="en-US" dirty="0"/>
          </a:p>
        </p:txBody>
      </p:sp>
      <p:cxnSp>
        <p:nvCxnSpPr>
          <p:cNvPr id="36" name="Straight Connector 35"/>
          <p:cNvCxnSpPr/>
          <p:nvPr/>
        </p:nvCxnSpPr>
        <p:spPr>
          <a:xfrm>
            <a:off x="4552712" y="2262133"/>
            <a:ext cx="15432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567214" y="4216496"/>
            <a:ext cx="811369" cy="373488"/>
          </a:xfrm>
          <a:prstGeom prst="rect">
            <a:avLst/>
          </a:prstGeom>
          <a:noFill/>
        </p:spPr>
        <p:txBody>
          <a:bodyPr wrap="square" rtlCol="0">
            <a:spAutoFit/>
          </a:bodyPr>
          <a:lstStyle/>
          <a:p>
            <a:r>
              <a:rPr lang="en-US" dirty="0" smtClean="0"/>
              <a:t>+10</a:t>
            </a:r>
            <a:endParaRPr lang="en-US" dirty="0"/>
          </a:p>
        </p:txBody>
      </p:sp>
      <p:cxnSp>
        <p:nvCxnSpPr>
          <p:cNvPr id="42" name="Straight Connector 41"/>
          <p:cNvCxnSpPr/>
          <p:nvPr/>
        </p:nvCxnSpPr>
        <p:spPr>
          <a:xfrm>
            <a:off x="8563876" y="5031840"/>
            <a:ext cx="0" cy="38636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3" name="Curved Down Arrow 42"/>
          <p:cNvSpPr/>
          <p:nvPr/>
        </p:nvSpPr>
        <p:spPr>
          <a:xfrm>
            <a:off x="6993036" y="4566981"/>
            <a:ext cx="1677498" cy="42382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TextBox 43"/>
          <p:cNvSpPr txBox="1"/>
          <p:nvPr/>
        </p:nvSpPr>
        <p:spPr>
          <a:xfrm>
            <a:off x="8268209" y="5414518"/>
            <a:ext cx="811369" cy="373488"/>
          </a:xfrm>
          <a:prstGeom prst="rect">
            <a:avLst/>
          </a:prstGeom>
          <a:noFill/>
        </p:spPr>
        <p:txBody>
          <a:bodyPr wrap="square" rtlCol="0">
            <a:spAutoFit/>
          </a:bodyPr>
          <a:lstStyle/>
          <a:p>
            <a:r>
              <a:rPr lang="en-US" dirty="0" smtClean="0"/>
              <a:t>3:15</a:t>
            </a:r>
            <a:endParaRPr lang="en-US" dirty="0"/>
          </a:p>
        </p:txBody>
      </p:sp>
      <p:sp>
        <p:nvSpPr>
          <p:cNvPr id="45" name="TextBox 44"/>
          <p:cNvSpPr txBox="1"/>
          <p:nvPr/>
        </p:nvSpPr>
        <p:spPr>
          <a:xfrm>
            <a:off x="2896793" y="6199597"/>
            <a:ext cx="7798454" cy="461665"/>
          </a:xfrm>
          <a:prstGeom prst="rect">
            <a:avLst/>
          </a:prstGeom>
          <a:noFill/>
        </p:spPr>
        <p:txBody>
          <a:bodyPr wrap="square" rtlCol="0">
            <a:spAutoFit/>
          </a:bodyPr>
          <a:lstStyle/>
          <a:p>
            <a:r>
              <a:rPr lang="en-US" sz="2400" i="1" dirty="0" smtClean="0"/>
              <a:t>So, </a:t>
            </a:r>
            <a:r>
              <a:rPr lang="en-US" sz="2400" i="1" dirty="0" smtClean="0"/>
              <a:t>Yolande left the grocery store at 3:15 p.m.</a:t>
            </a:r>
            <a:endParaRPr lang="en-US" sz="2400" i="1" dirty="0"/>
          </a:p>
        </p:txBody>
      </p:sp>
    </p:spTree>
    <p:extLst>
      <p:ext uri="{BB962C8B-B14F-4D97-AF65-F5344CB8AC3E}">
        <p14:creationId xmlns:p14="http://schemas.microsoft.com/office/powerpoint/2010/main" val="41440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additive="base">
                                        <p:cTn id="85" dur="500" fill="hold"/>
                                        <p:tgtEl>
                                          <p:spTgt spid="22"/>
                                        </p:tgtEl>
                                        <p:attrNameLst>
                                          <p:attrName>ppt_x</p:attrName>
                                        </p:attrNameLst>
                                      </p:cBhvr>
                                      <p:tavLst>
                                        <p:tav tm="0">
                                          <p:val>
                                            <p:strVal val="#ppt_x"/>
                                          </p:val>
                                        </p:tav>
                                        <p:tav tm="100000">
                                          <p:val>
                                            <p:strVal val="#ppt_x"/>
                                          </p:val>
                                        </p:tav>
                                      </p:tavLst>
                                    </p:anim>
                                    <p:anim calcmode="lin" valueType="num">
                                      <p:cBhvr additive="base">
                                        <p:cTn id="8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3"/>
                                        </p:tgtEl>
                                        <p:attrNameLst>
                                          <p:attrName>style.visibility</p:attrName>
                                        </p:attrNameLst>
                                      </p:cBhvr>
                                      <p:to>
                                        <p:strVal val="visible"/>
                                      </p:to>
                                    </p:set>
                                    <p:anim calcmode="lin" valueType="num">
                                      <p:cBhvr additive="base">
                                        <p:cTn id="91" dur="500" fill="hold"/>
                                        <p:tgtEl>
                                          <p:spTgt spid="23"/>
                                        </p:tgtEl>
                                        <p:attrNameLst>
                                          <p:attrName>ppt_x</p:attrName>
                                        </p:attrNameLst>
                                      </p:cBhvr>
                                      <p:tavLst>
                                        <p:tav tm="0">
                                          <p:val>
                                            <p:strVal val="#ppt_x"/>
                                          </p:val>
                                        </p:tav>
                                        <p:tav tm="100000">
                                          <p:val>
                                            <p:strVal val="#ppt_x"/>
                                          </p:val>
                                        </p:tav>
                                      </p:tavLst>
                                    </p:anim>
                                    <p:anim calcmode="lin" valueType="num">
                                      <p:cBhvr additive="base">
                                        <p:cTn id="9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500" fill="hold"/>
                                        <p:tgtEl>
                                          <p:spTgt spid="24"/>
                                        </p:tgtEl>
                                        <p:attrNameLst>
                                          <p:attrName>ppt_x</p:attrName>
                                        </p:attrNameLst>
                                      </p:cBhvr>
                                      <p:tavLst>
                                        <p:tav tm="0">
                                          <p:val>
                                            <p:strVal val="#ppt_x"/>
                                          </p:val>
                                        </p:tav>
                                        <p:tav tm="100000">
                                          <p:val>
                                            <p:strVal val="#ppt_x"/>
                                          </p:val>
                                        </p:tav>
                                      </p:tavLst>
                                    </p:anim>
                                    <p:anim calcmode="lin" valueType="num">
                                      <p:cBhvr additive="base">
                                        <p:cTn id="9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additive="base">
                                        <p:cTn id="109" dur="500" fill="hold"/>
                                        <p:tgtEl>
                                          <p:spTgt spid="26"/>
                                        </p:tgtEl>
                                        <p:attrNameLst>
                                          <p:attrName>ppt_x</p:attrName>
                                        </p:attrNameLst>
                                      </p:cBhvr>
                                      <p:tavLst>
                                        <p:tav tm="0">
                                          <p:val>
                                            <p:strVal val="#ppt_x"/>
                                          </p:val>
                                        </p:tav>
                                        <p:tav tm="100000">
                                          <p:val>
                                            <p:strVal val="#ppt_x"/>
                                          </p:val>
                                        </p:tav>
                                      </p:tavLst>
                                    </p:anim>
                                    <p:anim calcmode="lin" valueType="num">
                                      <p:cBhvr additive="base">
                                        <p:cTn id="11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7"/>
                                        </p:tgtEl>
                                        <p:attrNameLst>
                                          <p:attrName>style.visibility</p:attrName>
                                        </p:attrNameLst>
                                      </p:cBhvr>
                                      <p:to>
                                        <p:strVal val="visible"/>
                                      </p:to>
                                    </p:set>
                                    <p:anim calcmode="lin" valueType="num">
                                      <p:cBhvr additive="base">
                                        <p:cTn id="115" dur="500" fill="hold"/>
                                        <p:tgtEl>
                                          <p:spTgt spid="27"/>
                                        </p:tgtEl>
                                        <p:attrNameLst>
                                          <p:attrName>ppt_x</p:attrName>
                                        </p:attrNameLst>
                                      </p:cBhvr>
                                      <p:tavLst>
                                        <p:tav tm="0">
                                          <p:val>
                                            <p:strVal val="#ppt_x"/>
                                          </p:val>
                                        </p:tav>
                                        <p:tav tm="100000">
                                          <p:val>
                                            <p:strVal val="#ppt_x"/>
                                          </p:val>
                                        </p:tav>
                                      </p:tavLst>
                                    </p:anim>
                                    <p:anim calcmode="lin" valueType="num">
                                      <p:cBhvr additive="base">
                                        <p:cTn id="1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ppt_x"/>
                                          </p:val>
                                        </p:tav>
                                        <p:tav tm="100000">
                                          <p:val>
                                            <p:strVal val="#ppt_x"/>
                                          </p:val>
                                        </p:tav>
                                      </p:tavLst>
                                    </p:anim>
                                    <p:anim calcmode="lin" valueType="num">
                                      <p:cBhvr additive="base">
                                        <p:cTn id="1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9"/>
                                        </p:tgtEl>
                                        <p:attrNameLst>
                                          <p:attrName>style.visibility</p:attrName>
                                        </p:attrNameLst>
                                      </p:cBhvr>
                                      <p:to>
                                        <p:strVal val="visible"/>
                                      </p:to>
                                    </p:set>
                                    <p:anim calcmode="lin" valueType="num">
                                      <p:cBhvr additive="base">
                                        <p:cTn id="127" dur="500" fill="hold"/>
                                        <p:tgtEl>
                                          <p:spTgt spid="29"/>
                                        </p:tgtEl>
                                        <p:attrNameLst>
                                          <p:attrName>ppt_x</p:attrName>
                                        </p:attrNameLst>
                                      </p:cBhvr>
                                      <p:tavLst>
                                        <p:tav tm="0">
                                          <p:val>
                                            <p:strVal val="#ppt_x"/>
                                          </p:val>
                                        </p:tav>
                                        <p:tav tm="100000">
                                          <p:val>
                                            <p:strVal val="#ppt_x"/>
                                          </p:val>
                                        </p:tav>
                                      </p:tavLst>
                                    </p:anim>
                                    <p:anim calcmode="lin" valueType="num">
                                      <p:cBhvr additive="base">
                                        <p:cTn id="12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 calcmode="lin" valueType="num">
                                      <p:cBhvr additive="base">
                                        <p:cTn id="133" dur="500" fill="hold"/>
                                        <p:tgtEl>
                                          <p:spTgt spid="30"/>
                                        </p:tgtEl>
                                        <p:attrNameLst>
                                          <p:attrName>ppt_x</p:attrName>
                                        </p:attrNameLst>
                                      </p:cBhvr>
                                      <p:tavLst>
                                        <p:tav tm="0">
                                          <p:val>
                                            <p:strVal val="#ppt_x"/>
                                          </p:val>
                                        </p:tav>
                                        <p:tav tm="100000">
                                          <p:val>
                                            <p:strVal val="#ppt_x"/>
                                          </p:val>
                                        </p:tav>
                                      </p:tavLst>
                                    </p:anim>
                                    <p:anim calcmode="lin" valueType="num">
                                      <p:cBhvr additive="base">
                                        <p:cTn id="13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31"/>
                                        </p:tgtEl>
                                        <p:attrNameLst>
                                          <p:attrName>style.visibility</p:attrName>
                                        </p:attrNameLst>
                                      </p:cBhvr>
                                      <p:to>
                                        <p:strVal val="visible"/>
                                      </p:to>
                                    </p:set>
                                    <p:anim calcmode="lin" valueType="num">
                                      <p:cBhvr additive="base">
                                        <p:cTn id="139" dur="500" fill="hold"/>
                                        <p:tgtEl>
                                          <p:spTgt spid="31"/>
                                        </p:tgtEl>
                                        <p:attrNameLst>
                                          <p:attrName>ppt_x</p:attrName>
                                        </p:attrNameLst>
                                      </p:cBhvr>
                                      <p:tavLst>
                                        <p:tav tm="0">
                                          <p:val>
                                            <p:strVal val="#ppt_x"/>
                                          </p:val>
                                        </p:tav>
                                        <p:tav tm="100000">
                                          <p:val>
                                            <p:strVal val="#ppt_x"/>
                                          </p:val>
                                        </p:tav>
                                      </p:tavLst>
                                    </p:anim>
                                    <p:anim calcmode="lin" valueType="num">
                                      <p:cBhvr additive="base">
                                        <p:cTn id="14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32"/>
                                        </p:tgtEl>
                                        <p:attrNameLst>
                                          <p:attrName>style.visibility</p:attrName>
                                        </p:attrNameLst>
                                      </p:cBhvr>
                                      <p:to>
                                        <p:strVal val="visible"/>
                                      </p:to>
                                    </p:set>
                                    <p:anim calcmode="lin" valueType="num">
                                      <p:cBhvr additive="base">
                                        <p:cTn id="145" dur="500" fill="hold"/>
                                        <p:tgtEl>
                                          <p:spTgt spid="32"/>
                                        </p:tgtEl>
                                        <p:attrNameLst>
                                          <p:attrName>ppt_x</p:attrName>
                                        </p:attrNameLst>
                                      </p:cBhvr>
                                      <p:tavLst>
                                        <p:tav tm="0">
                                          <p:val>
                                            <p:strVal val="#ppt_x"/>
                                          </p:val>
                                        </p:tav>
                                        <p:tav tm="100000">
                                          <p:val>
                                            <p:strVal val="#ppt_x"/>
                                          </p:val>
                                        </p:tav>
                                      </p:tavLst>
                                    </p:anim>
                                    <p:anim calcmode="lin" valueType="num">
                                      <p:cBhvr additive="base">
                                        <p:cTn id="14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33"/>
                                        </p:tgtEl>
                                        <p:attrNameLst>
                                          <p:attrName>style.visibility</p:attrName>
                                        </p:attrNameLst>
                                      </p:cBhvr>
                                      <p:to>
                                        <p:strVal val="visible"/>
                                      </p:to>
                                    </p:set>
                                    <p:anim calcmode="lin" valueType="num">
                                      <p:cBhvr additive="base">
                                        <p:cTn id="151" dur="500" fill="hold"/>
                                        <p:tgtEl>
                                          <p:spTgt spid="33"/>
                                        </p:tgtEl>
                                        <p:attrNameLst>
                                          <p:attrName>ppt_x</p:attrName>
                                        </p:attrNameLst>
                                      </p:cBhvr>
                                      <p:tavLst>
                                        <p:tav tm="0">
                                          <p:val>
                                            <p:strVal val="#ppt_x"/>
                                          </p:val>
                                        </p:tav>
                                        <p:tav tm="100000">
                                          <p:val>
                                            <p:strVal val="#ppt_x"/>
                                          </p:val>
                                        </p:tav>
                                      </p:tavLst>
                                    </p:anim>
                                    <p:anim calcmode="lin" valueType="num">
                                      <p:cBhvr additive="base">
                                        <p:cTn id="15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 calcmode="lin" valueType="num">
                                      <p:cBhvr additive="base">
                                        <p:cTn id="157" dur="500" fill="hold"/>
                                        <p:tgtEl>
                                          <p:spTgt spid="34"/>
                                        </p:tgtEl>
                                        <p:attrNameLst>
                                          <p:attrName>ppt_x</p:attrName>
                                        </p:attrNameLst>
                                      </p:cBhvr>
                                      <p:tavLst>
                                        <p:tav tm="0">
                                          <p:val>
                                            <p:strVal val="#ppt_x"/>
                                          </p:val>
                                        </p:tav>
                                        <p:tav tm="100000">
                                          <p:val>
                                            <p:strVal val="#ppt_x"/>
                                          </p:val>
                                        </p:tav>
                                      </p:tavLst>
                                    </p:anim>
                                    <p:anim calcmode="lin" valueType="num">
                                      <p:cBhvr additive="base">
                                        <p:cTn id="15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5"/>
                                        </p:tgtEl>
                                        <p:attrNameLst>
                                          <p:attrName>style.visibility</p:attrName>
                                        </p:attrNameLst>
                                      </p:cBhvr>
                                      <p:to>
                                        <p:strVal val="visible"/>
                                      </p:to>
                                    </p:set>
                                    <p:anim calcmode="lin" valueType="num">
                                      <p:cBhvr additive="base">
                                        <p:cTn id="163" dur="500" fill="hold"/>
                                        <p:tgtEl>
                                          <p:spTgt spid="35"/>
                                        </p:tgtEl>
                                        <p:attrNameLst>
                                          <p:attrName>ppt_x</p:attrName>
                                        </p:attrNameLst>
                                      </p:cBhvr>
                                      <p:tavLst>
                                        <p:tav tm="0">
                                          <p:val>
                                            <p:strVal val="#ppt_x"/>
                                          </p:val>
                                        </p:tav>
                                        <p:tav tm="100000">
                                          <p:val>
                                            <p:strVal val="#ppt_x"/>
                                          </p:val>
                                        </p:tav>
                                      </p:tavLst>
                                    </p:anim>
                                    <p:anim calcmode="lin" valueType="num">
                                      <p:cBhvr additive="base">
                                        <p:cTn id="16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36"/>
                                        </p:tgtEl>
                                        <p:attrNameLst>
                                          <p:attrName>style.visibility</p:attrName>
                                        </p:attrNameLst>
                                      </p:cBhvr>
                                      <p:to>
                                        <p:strVal val="visible"/>
                                      </p:to>
                                    </p:set>
                                    <p:anim calcmode="lin" valueType="num">
                                      <p:cBhvr additive="base">
                                        <p:cTn id="169" dur="500" fill="hold"/>
                                        <p:tgtEl>
                                          <p:spTgt spid="36"/>
                                        </p:tgtEl>
                                        <p:attrNameLst>
                                          <p:attrName>ppt_x</p:attrName>
                                        </p:attrNameLst>
                                      </p:cBhvr>
                                      <p:tavLst>
                                        <p:tav tm="0">
                                          <p:val>
                                            <p:strVal val="#ppt_x"/>
                                          </p:val>
                                        </p:tav>
                                        <p:tav tm="100000">
                                          <p:val>
                                            <p:strVal val="#ppt_x"/>
                                          </p:val>
                                        </p:tav>
                                      </p:tavLst>
                                    </p:anim>
                                    <p:anim calcmode="lin" valueType="num">
                                      <p:cBhvr additive="base">
                                        <p:cTn id="17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41"/>
                                        </p:tgtEl>
                                        <p:attrNameLst>
                                          <p:attrName>style.visibility</p:attrName>
                                        </p:attrNameLst>
                                      </p:cBhvr>
                                      <p:to>
                                        <p:strVal val="visible"/>
                                      </p:to>
                                    </p:set>
                                    <p:anim calcmode="lin" valueType="num">
                                      <p:cBhvr additive="base">
                                        <p:cTn id="175" dur="500" fill="hold"/>
                                        <p:tgtEl>
                                          <p:spTgt spid="41"/>
                                        </p:tgtEl>
                                        <p:attrNameLst>
                                          <p:attrName>ppt_x</p:attrName>
                                        </p:attrNameLst>
                                      </p:cBhvr>
                                      <p:tavLst>
                                        <p:tav tm="0">
                                          <p:val>
                                            <p:strVal val="#ppt_x"/>
                                          </p:val>
                                        </p:tav>
                                        <p:tav tm="100000">
                                          <p:val>
                                            <p:strVal val="#ppt_x"/>
                                          </p:val>
                                        </p:tav>
                                      </p:tavLst>
                                    </p:anim>
                                    <p:anim calcmode="lin" valueType="num">
                                      <p:cBhvr additive="base">
                                        <p:cTn id="17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nodeType="clickEffect">
                                  <p:stCondLst>
                                    <p:cond delay="0"/>
                                  </p:stCondLst>
                                  <p:childTnLst>
                                    <p:set>
                                      <p:cBhvr>
                                        <p:cTn id="180" dur="1" fill="hold">
                                          <p:stCondLst>
                                            <p:cond delay="0"/>
                                          </p:stCondLst>
                                        </p:cTn>
                                        <p:tgtEl>
                                          <p:spTgt spid="42"/>
                                        </p:tgtEl>
                                        <p:attrNameLst>
                                          <p:attrName>style.visibility</p:attrName>
                                        </p:attrNameLst>
                                      </p:cBhvr>
                                      <p:to>
                                        <p:strVal val="visible"/>
                                      </p:to>
                                    </p:set>
                                    <p:anim calcmode="lin" valueType="num">
                                      <p:cBhvr additive="base">
                                        <p:cTn id="181" dur="500" fill="hold"/>
                                        <p:tgtEl>
                                          <p:spTgt spid="42"/>
                                        </p:tgtEl>
                                        <p:attrNameLst>
                                          <p:attrName>ppt_x</p:attrName>
                                        </p:attrNameLst>
                                      </p:cBhvr>
                                      <p:tavLst>
                                        <p:tav tm="0">
                                          <p:val>
                                            <p:strVal val="#ppt_x"/>
                                          </p:val>
                                        </p:tav>
                                        <p:tav tm="100000">
                                          <p:val>
                                            <p:strVal val="#ppt_x"/>
                                          </p:val>
                                        </p:tav>
                                      </p:tavLst>
                                    </p:anim>
                                    <p:anim calcmode="lin" valueType="num">
                                      <p:cBhvr additive="base">
                                        <p:cTn id="18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3"/>
                                        </p:tgtEl>
                                        <p:attrNameLst>
                                          <p:attrName>style.visibility</p:attrName>
                                        </p:attrNameLst>
                                      </p:cBhvr>
                                      <p:to>
                                        <p:strVal val="visible"/>
                                      </p:to>
                                    </p:set>
                                    <p:anim calcmode="lin" valueType="num">
                                      <p:cBhvr additive="base">
                                        <p:cTn id="187" dur="500" fill="hold"/>
                                        <p:tgtEl>
                                          <p:spTgt spid="43"/>
                                        </p:tgtEl>
                                        <p:attrNameLst>
                                          <p:attrName>ppt_x</p:attrName>
                                        </p:attrNameLst>
                                      </p:cBhvr>
                                      <p:tavLst>
                                        <p:tav tm="0">
                                          <p:val>
                                            <p:strVal val="#ppt_x"/>
                                          </p:val>
                                        </p:tav>
                                        <p:tav tm="100000">
                                          <p:val>
                                            <p:strVal val="#ppt_x"/>
                                          </p:val>
                                        </p:tav>
                                      </p:tavLst>
                                    </p:anim>
                                    <p:anim calcmode="lin" valueType="num">
                                      <p:cBhvr additive="base">
                                        <p:cTn id="18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44"/>
                                        </p:tgtEl>
                                        <p:attrNameLst>
                                          <p:attrName>style.visibility</p:attrName>
                                        </p:attrNameLst>
                                      </p:cBhvr>
                                      <p:to>
                                        <p:strVal val="visible"/>
                                      </p:to>
                                    </p:set>
                                    <p:anim calcmode="lin" valueType="num">
                                      <p:cBhvr additive="base">
                                        <p:cTn id="193" dur="500" fill="hold"/>
                                        <p:tgtEl>
                                          <p:spTgt spid="44"/>
                                        </p:tgtEl>
                                        <p:attrNameLst>
                                          <p:attrName>ppt_x</p:attrName>
                                        </p:attrNameLst>
                                      </p:cBhvr>
                                      <p:tavLst>
                                        <p:tav tm="0">
                                          <p:val>
                                            <p:strVal val="#ppt_x"/>
                                          </p:val>
                                        </p:tav>
                                        <p:tav tm="100000">
                                          <p:val>
                                            <p:strVal val="#ppt_x"/>
                                          </p:val>
                                        </p:tav>
                                      </p:tavLst>
                                    </p:anim>
                                    <p:anim calcmode="lin" valueType="num">
                                      <p:cBhvr additive="base">
                                        <p:cTn id="19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45"/>
                                        </p:tgtEl>
                                        <p:attrNameLst>
                                          <p:attrName>style.visibility</p:attrName>
                                        </p:attrNameLst>
                                      </p:cBhvr>
                                      <p:to>
                                        <p:strVal val="visible"/>
                                      </p:to>
                                    </p:set>
                                    <p:anim calcmode="lin" valueType="num">
                                      <p:cBhvr additive="base">
                                        <p:cTn id="199" dur="500" fill="hold"/>
                                        <p:tgtEl>
                                          <p:spTgt spid="45"/>
                                        </p:tgtEl>
                                        <p:attrNameLst>
                                          <p:attrName>ppt_x</p:attrName>
                                        </p:attrNameLst>
                                      </p:cBhvr>
                                      <p:tavLst>
                                        <p:tav tm="0">
                                          <p:val>
                                            <p:strVal val="#ppt_x"/>
                                          </p:val>
                                        </p:tav>
                                        <p:tav tm="100000">
                                          <p:val>
                                            <p:strVal val="#ppt_x"/>
                                          </p:val>
                                        </p:tav>
                                      </p:tavLst>
                                    </p:anim>
                                    <p:anim calcmode="lin" valueType="num">
                                      <p:cBhvr additive="base">
                                        <p:cTn id="20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6" grpId="0"/>
      <p:bldP spid="18" grpId="0" animBg="1"/>
      <p:bldP spid="19" grpId="0"/>
      <p:bldP spid="21" grpId="0"/>
      <p:bldP spid="23" grpId="0" animBg="1"/>
      <p:bldP spid="24" grpId="0"/>
      <p:bldP spid="26" grpId="0"/>
      <p:bldP spid="28" grpId="0" animBg="1"/>
      <p:bldP spid="29" grpId="0"/>
      <p:bldP spid="30" grpId="0"/>
      <p:bldP spid="32" grpId="0" animBg="1"/>
      <p:bldP spid="33" grpId="0"/>
      <p:bldP spid="34" grpId="0" animBg="1"/>
      <p:bldP spid="35" grpId="0"/>
      <p:bldP spid="41" grpId="0"/>
      <p:bldP spid="43" grpId="0" animBg="1"/>
      <p:bldP spid="44"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Your Turn in the Book</a:t>
            </a:r>
            <a:endParaRPr lang="en-US" u="sng" dirty="0"/>
          </a:p>
        </p:txBody>
      </p:sp>
      <p:sp>
        <p:nvSpPr>
          <p:cNvPr id="3" name="Content Placeholder 2"/>
          <p:cNvSpPr>
            <a:spLocks noGrp="1"/>
          </p:cNvSpPr>
          <p:nvPr>
            <p:ph idx="1"/>
          </p:nvPr>
        </p:nvSpPr>
        <p:spPr/>
        <p:txBody>
          <a:bodyPr>
            <a:normAutofit/>
          </a:bodyPr>
          <a:lstStyle/>
          <a:p>
            <a:pPr marL="0" indent="0">
              <a:buNone/>
            </a:pPr>
            <a:r>
              <a:rPr lang="en-US" sz="3200" dirty="0" smtClean="0"/>
              <a:t>Use open number lines to solve problems 1-4 on page 407.  </a:t>
            </a:r>
          </a:p>
          <a:p>
            <a:pPr marL="0" indent="0">
              <a:buNone/>
            </a:pPr>
            <a:endParaRPr lang="en-US" sz="3200" dirty="0" smtClean="0"/>
          </a:p>
          <a:p>
            <a:pPr marL="0" indent="0">
              <a:buNone/>
            </a:pPr>
            <a:r>
              <a:rPr lang="en-US" sz="3200" dirty="0" smtClean="0"/>
              <a:t>For review, solve problems 5-9 on page 408.</a:t>
            </a:r>
            <a:endParaRPr lang="en-US" sz="3200" dirty="0"/>
          </a:p>
        </p:txBody>
      </p:sp>
    </p:spTree>
    <p:extLst>
      <p:ext uri="{BB962C8B-B14F-4D97-AF65-F5344CB8AC3E}">
        <p14:creationId xmlns:p14="http://schemas.microsoft.com/office/powerpoint/2010/main" val="3763809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Matt went to his friend’s house at 12:25 p.m.  They played video games for 45 minutes, then ate lunch for 25 minutes.  Then Matt left.  What time did Matt leave his friend’s house?</a:t>
            </a:r>
            <a:endParaRPr lang="en-US" sz="3600" dirty="0"/>
          </a:p>
        </p:txBody>
      </p:sp>
    </p:spTree>
    <p:extLst>
      <p:ext uri="{BB962C8B-B14F-4D97-AF65-F5344CB8AC3E}">
        <p14:creationId xmlns:p14="http://schemas.microsoft.com/office/powerpoint/2010/main" val="10052598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oblem Solving with Time Intervals&amp;quot;&quot;/&gt;&lt;property id=&quot;20307&quot; value=&quot;256&quot;/&gt;&lt;/object&gt;&lt;object type=&quot;3&quot; unique_id=&quot;10005&quot;&gt;&lt;property id=&quot;20148&quot; value=&quot;5&quot;/&gt;&lt;property id=&quot;20300&quot; value=&quot;Slide 2 - &amp;quot;Lesson Opening&amp;quot;&quot;/&gt;&lt;property id=&quot;20307&quot; value=&quot;257&quot;/&gt;&lt;/object&gt;&lt;object type=&quot;3&quot; unique_id=&quot;10006&quot;&gt;&lt;property id=&quot;20148&quot; value=&quot;5&quot;/&gt;&lt;property id=&quot;20300&quot; value=&quot;Slide 3 - &amp;quot;Sometimes you might have a multiple-step elapsed time problem.&amp;quot;&quot;/&gt;&lt;property id=&quot;20307&quot; value=&quot;258&quot;/&gt;&lt;/object&gt;&lt;object type=&quot;3&quot; unique_id=&quot;10042&quot;&gt;&lt;property id=&quot;20148&quot; value=&quot;5&quot;/&gt;&lt;property id=&quot;20300&quot; value=&quot;Slide 4 - &amp;quot;Let’s try another one…&amp;quot;&quot;/&gt;&lt;property id=&quot;20307&quot; value=&quot;259&quot;/&gt;&lt;/object&gt;&lt;object type=&quot;3&quot; unique_id=&quot;10085&quot;&gt;&lt;property id=&quot;20148&quot; value=&quot;5&quot;/&gt;&lt;property id=&quot;20300&quot; value=&quot;Slide 5 - &amp;quot;Your Turn on your dry-erase boards&amp;quot;&quot;/&gt;&lt;property id=&quot;20307&quot; value=&quot;261&quot;/&gt;&lt;/object&gt;&lt;object type=&quot;3&quot; unique_id=&quot;10086&quot;&gt;&lt;property id=&quot;20148&quot; value=&quot;5&quot;/&gt;&lt;property id=&quot;20300&quot; value=&quot;Slide 7 - &amp;quot;Your Turn in the Book&amp;quot;&quot;/&gt;&lt;property id=&quot;20307&quot; value=&quot;260&quot;/&gt;&lt;/object&gt;&lt;object type=&quot;3&quot; unique_id=&quot;10135&quot;&gt;&lt;property id=&quot;20148&quot; value=&quot;5&quot;/&gt;&lt;property id=&quot;20300&quot; value=&quot;Slide 6&quot;/&gt;&lt;property id=&quot;20307&quot; value=&quot;262&quot;/&gt;&lt;/object&gt;&lt;object type=&quot;3&quot; unique_id=&quot;10163&quot;&gt;&lt;property id=&quot;20148&quot; value=&quot;5&quot;/&gt;&lt;property id=&quot;20300&quot; value=&quot;Slide 8 - &amp;quot;Exit Ticket&amp;quot;&quot;/&gt;&lt;property id=&quot;20307&quot; value=&quot;26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478</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Problem Solving with Time Intervals</vt:lpstr>
      <vt:lpstr>Lesson Opening</vt:lpstr>
      <vt:lpstr>Sometimes you might have a multiple-step elapsed time problem.</vt:lpstr>
      <vt:lpstr>Let’s try another one…</vt:lpstr>
      <vt:lpstr>Your Turn on your dry-erase boards</vt:lpstr>
      <vt:lpstr>PowerPoint Presentation</vt:lpstr>
      <vt:lpstr>Your Turn in the Book</vt:lpstr>
      <vt:lpstr>Exit Ticket</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 with Time Intervals</dc:title>
  <dc:creator>Loryn Lenartowicz</dc:creator>
  <cp:lastModifiedBy>Loryn Lenartowicz</cp:lastModifiedBy>
  <cp:revision>15</cp:revision>
  <dcterms:created xsi:type="dcterms:W3CDTF">2016-01-29T21:07:54Z</dcterms:created>
  <dcterms:modified xsi:type="dcterms:W3CDTF">2016-02-08T17:57:40Z</dcterms:modified>
</cp:coreProperties>
</file>