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30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7A3-E715-4882-AD66-634537C30777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A81B-FC70-4729-8137-59EE9D46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07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7A3-E715-4882-AD66-634537C30777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A81B-FC70-4729-8137-59EE9D46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9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7A3-E715-4882-AD66-634537C30777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A81B-FC70-4729-8137-59EE9D46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40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7A3-E715-4882-AD66-634537C30777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A81B-FC70-4729-8137-59EE9D46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7A3-E715-4882-AD66-634537C30777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A81B-FC70-4729-8137-59EE9D46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7A3-E715-4882-AD66-634537C30777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A81B-FC70-4729-8137-59EE9D46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7A3-E715-4882-AD66-634537C30777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A81B-FC70-4729-8137-59EE9D46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1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7A3-E715-4882-AD66-634537C30777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A81B-FC70-4729-8137-59EE9D46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7A3-E715-4882-AD66-634537C30777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A81B-FC70-4729-8137-59EE9D46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0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7A3-E715-4882-AD66-634537C30777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A81B-FC70-4729-8137-59EE9D46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9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147A3-E715-4882-AD66-634537C30777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EA81B-FC70-4729-8137-59EE9D46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3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147A3-E715-4882-AD66-634537C30777}" type="datetimeFigureOut">
              <a:rPr lang="en-US" smtClean="0"/>
              <a:t>1/20/2016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EA81B-FC70-4729-8137-59EE9D46A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17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Liquid Volume:</a:t>
            </a:r>
            <a:br>
              <a:rPr lang="en-US" dirty="0" smtClean="0"/>
            </a:br>
            <a:r>
              <a:rPr lang="en-US" dirty="0" smtClean="0"/>
              <a:t>Liters and Milliliters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MAFS.3.MD.1.2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1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Fun Facts</a:t>
            </a:r>
            <a:endParaRPr lang="en-US" dirty="0"/>
          </a:p>
        </p:txBody>
      </p:sp>
      <p:pic>
        <p:nvPicPr>
          <p:cNvPr id="6146" name="Picture 2" descr="http://cdn.londonandpartners.com/asset/937be3311e34f560fbbfae03f8196ac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65247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102" y="2133644"/>
            <a:ext cx="110037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An Olympic-sized pool holds about </a:t>
            </a:r>
            <a:r>
              <a:rPr lang="en-US" sz="4000" dirty="0" smtClean="0">
                <a:solidFill>
                  <a:srgbClr val="C00000"/>
                </a:solidFill>
              </a:rPr>
              <a:t>2,500,000 liters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/>
              <a:t>of water.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629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Fun Facts</a:t>
            </a:r>
            <a:endParaRPr lang="en-US" dirty="0"/>
          </a:p>
        </p:txBody>
      </p:sp>
      <p:pic>
        <p:nvPicPr>
          <p:cNvPr id="7170" name="Picture 2" descr="http://thinkslimmer.files.wordpress.com/2013/01/teasp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68" y="1690688"/>
            <a:ext cx="6862466" cy="45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23297" y="2354531"/>
            <a:ext cx="4826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teaspoon holds about </a:t>
            </a:r>
            <a:r>
              <a:rPr lang="en-US" sz="4000" dirty="0" smtClean="0">
                <a:solidFill>
                  <a:srgbClr val="0070C0"/>
                </a:solidFill>
              </a:rPr>
              <a:t>4 milliliters </a:t>
            </a:r>
            <a:r>
              <a:rPr lang="en-US" sz="4000" dirty="0" smtClean="0"/>
              <a:t>of water.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318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Fun Facts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591" y="2686827"/>
            <a:ext cx="58668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</a:t>
            </a:r>
            <a:r>
              <a:rPr lang="en-US" sz="4800" dirty="0" smtClean="0"/>
              <a:t>condensation</a:t>
            </a:r>
            <a:r>
              <a:rPr lang="en-US" sz="4000" dirty="0" smtClean="0"/>
              <a:t> from a cold glass makes about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70C0"/>
                </a:solidFill>
              </a:rPr>
              <a:t>1 milliliter </a:t>
            </a:r>
            <a:r>
              <a:rPr lang="en-US" sz="4000" dirty="0" smtClean="0"/>
              <a:t>of liquid.</a:t>
            </a:r>
            <a:endParaRPr lang="en-US" sz="4000" dirty="0"/>
          </a:p>
        </p:txBody>
      </p:sp>
      <p:pic>
        <p:nvPicPr>
          <p:cNvPr id="8194" name="Picture 2" descr="https://cnx.org/resources/536d21b7c7e969ccf0001f069060360a6d431eb9/Figure_15_03_0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879" y="1365224"/>
            <a:ext cx="5036357" cy="504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3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Fun Facts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8856" y="3101717"/>
            <a:ext cx="48269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This water bottle holds </a:t>
            </a:r>
            <a:r>
              <a:rPr lang="en-US" sz="4000" dirty="0" smtClean="0">
                <a:solidFill>
                  <a:srgbClr val="0070C0"/>
                </a:solidFill>
              </a:rPr>
              <a:t>591 milliliters </a:t>
            </a:r>
            <a:r>
              <a:rPr lang="en-US" sz="4000" dirty="0" smtClean="0"/>
              <a:t>of water.</a:t>
            </a:r>
            <a:endParaRPr lang="en-US" sz="4000" dirty="0"/>
          </a:p>
        </p:txBody>
      </p:sp>
      <p:pic>
        <p:nvPicPr>
          <p:cNvPr id="10242" name="Picture 2" descr="http://youneedfriends.com/wp-content/uploads/2015/04/dasani-water-bottle-stash-can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505" y="0"/>
            <a:ext cx="7159625" cy="715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youneedfriends.com/wp-content/uploads/2015/04/dasani-water-bottle-stash-can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6" t="61343" r="37525" b="9695"/>
          <a:stretch/>
        </p:blipFill>
        <p:spPr bwMode="auto">
          <a:xfrm>
            <a:off x="6126054" y="724751"/>
            <a:ext cx="5393411" cy="55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9623156" y="3712299"/>
            <a:ext cx="1223493" cy="59820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Fun Facts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591" y="2686827"/>
            <a:ext cx="58668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medicine cup shows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70C0"/>
                </a:solidFill>
              </a:rPr>
              <a:t>10 milliliters </a:t>
            </a:r>
            <a:r>
              <a:rPr lang="en-US" sz="4000" dirty="0" smtClean="0"/>
              <a:t>at the line shown.</a:t>
            </a:r>
            <a:endParaRPr lang="en-US" sz="4000" dirty="0"/>
          </a:p>
        </p:txBody>
      </p:sp>
      <p:pic>
        <p:nvPicPr>
          <p:cNvPr id="11266" name="Picture 2" descr="http://i.imgur.com/tjMOT9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28249" r="12210"/>
          <a:stretch/>
        </p:blipFill>
        <p:spPr bwMode="auto">
          <a:xfrm>
            <a:off x="5884190" y="1690688"/>
            <a:ext cx="5942416" cy="43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129939" y="3864325"/>
            <a:ext cx="2851688" cy="41320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04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Put your containers </a:t>
            </a:r>
            <a:r>
              <a:rPr lang="en-US" sz="3600" dirty="0" smtClean="0">
                <a:solidFill>
                  <a:srgbClr val="0070C0"/>
                </a:solidFill>
              </a:rPr>
              <a:t>in order </a:t>
            </a:r>
            <a:r>
              <a:rPr lang="en-US" sz="3600" dirty="0" smtClean="0"/>
              <a:t>from </a:t>
            </a:r>
            <a:r>
              <a:rPr lang="en-US" sz="3600" dirty="0" smtClean="0">
                <a:solidFill>
                  <a:srgbClr val="0070C0"/>
                </a:solidFill>
              </a:rPr>
              <a:t>SMALLEST</a:t>
            </a:r>
            <a:r>
              <a:rPr lang="en-US" sz="3600" dirty="0" smtClean="0"/>
              <a:t> capacity (how much liquid volume would fit in the container) to </a:t>
            </a:r>
            <a:r>
              <a:rPr lang="en-US" sz="3600" dirty="0" smtClean="0">
                <a:solidFill>
                  <a:srgbClr val="0070C0"/>
                </a:solidFill>
              </a:rPr>
              <a:t>LARGEST</a:t>
            </a:r>
            <a:r>
              <a:rPr lang="en-US" sz="3600" dirty="0" smtClean="0"/>
              <a:t> capacity.</a:t>
            </a:r>
          </a:p>
          <a:p>
            <a:endParaRPr lang="en-US" sz="3600" dirty="0" smtClean="0"/>
          </a:p>
          <a:p>
            <a:r>
              <a:rPr lang="en-US" sz="3600" dirty="0" smtClean="0"/>
              <a:t>When your teacher tells you to, take off the tape from the container to see if you were correct.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7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 – Estimation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200" dirty="0" smtClean="0"/>
              <a:t>Write LITER on one card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200" dirty="0" smtClean="0"/>
              <a:t>Write MILLILITER on another card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sz="3200" dirty="0" smtClean="0"/>
              <a:t>Hold up whether you would measure the liquid volume of the container or object shown in LITERS or MILLILITERS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842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Game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5751" y="2858846"/>
            <a:ext cx="473719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Bathtub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3314" name="Picture 2" descr="http://st.hzcdn.com/simgs/f791ca3a02c5ce84_4-6885/modern-bathtu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900" y="1027906"/>
            <a:ext cx="609600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75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Game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7767" y="2011499"/>
            <a:ext cx="3921137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Coffee</a:t>
            </a:r>
            <a:b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Cup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4338" name="Picture 2" descr="http://pngimg.com/upload/cup_PNG19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487" y="1690688"/>
            <a:ext cx="5935259" cy="427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9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Game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41172" y="2011499"/>
            <a:ext cx="363432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Baby</a:t>
            </a:r>
            <a:b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Bottle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5362" name="Picture 2" descr="http://kindersay.com/files/images/baby-bott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31" y="976394"/>
            <a:ext cx="6702469" cy="534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26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If you were </a:t>
            </a:r>
            <a:r>
              <a:rPr lang="en-US" i="1" dirty="0" smtClean="0"/>
              <a:t>very</a:t>
            </a:r>
            <a:r>
              <a:rPr lang="en-US" dirty="0" smtClean="0"/>
              <a:t>  thirsty (like you just came back from P.E.) would you rather have… </a:t>
            </a:r>
          </a:p>
          <a:p>
            <a:pPr marL="0" indent="0" algn="ctr">
              <a:buNone/>
            </a:pPr>
            <a:r>
              <a:rPr lang="en-US" sz="6600" dirty="0" smtClean="0"/>
              <a:t>one </a:t>
            </a:r>
            <a:r>
              <a:rPr lang="en-US" sz="8000" dirty="0" smtClean="0">
                <a:solidFill>
                  <a:srgbClr val="FF0000"/>
                </a:solidFill>
              </a:rPr>
              <a:t>LITER</a:t>
            </a:r>
            <a:r>
              <a:rPr lang="en-US" sz="6600" dirty="0" smtClean="0"/>
              <a:t> of water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pPr marL="0" indent="0" algn="ctr">
              <a:buNone/>
            </a:pPr>
            <a:r>
              <a:rPr lang="en-US" sz="6600" dirty="0" smtClean="0"/>
              <a:t>one </a:t>
            </a:r>
            <a:r>
              <a:rPr lang="en-US" sz="8000" dirty="0" smtClean="0">
                <a:solidFill>
                  <a:srgbClr val="0070C0"/>
                </a:solidFill>
              </a:rPr>
              <a:t>MILLILITER</a:t>
            </a:r>
            <a:r>
              <a:rPr lang="en-US" sz="6600" dirty="0" smtClean="0"/>
              <a:t> of water?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817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Game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20224" y="2674683"/>
            <a:ext cx="416921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Bucket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6386" name="Picture 2" descr="http://pngimg.com/upload/bucket_PNG777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044" y="809430"/>
            <a:ext cx="5279756" cy="559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Game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6116" y="2767673"/>
            <a:ext cx="285956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Lake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7410" name="Picture 2" descr="http://www.nj.gov/dep/wms/bfbm/GreatGorgeLa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929" y="1541636"/>
            <a:ext cx="6695860" cy="50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0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Game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60445" y="2195596"/>
            <a:ext cx="4511170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Kitchen</a:t>
            </a:r>
            <a:b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Sink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8434" name="Picture 2" descr="http://www.sterlingplumbing.com/onlinecatalog/images/jpg300x200/aaa24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072" y="2062644"/>
            <a:ext cx="5647073" cy="3764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7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Game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04376" y="2604173"/>
            <a:ext cx="5386924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Juice Box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458" name="Picture 2" descr="http://staging.bossmomonline.com/wp-content/uploads/2012/01/Juicy-ju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27861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8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Estimation Game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17600" y="2836648"/>
            <a:ext cx="393191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Teapot</a:t>
            </a:r>
            <a:endParaRPr lang="en-US" sz="115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482" name="Picture 2" descr="http://box.mabioca.net/do.php?img=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10" y="712922"/>
            <a:ext cx="6985086" cy="582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69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Complete pages 417-418 in your textbook.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793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Name something that holds about 1 liter.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 smtClean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Name something that holds just a few milliliters.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58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 Volume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Liquid Volume is the amount of </a:t>
            </a:r>
            <a:r>
              <a:rPr lang="en-US" sz="6000" dirty="0" smtClean="0">
                <a:solidFill>
                  <a:srgbClr val="0070C0"/>
                </a:solidFill>
              </a:rPr>
              <a:t>liquid</a:t>
            </a:r>
            <a:r>
              <a:rPr lang="en-US" sz="4000" dirty="0" smtClean="0"/>
              <a:t> in a container.</a:t>
            </a:r>
            <a:endParaRPr lang="en-US" sz="4000" dirty="0"/>
          </a:p>
        </p:txBody>
      </p:sp>
      <p:pic>
        <p:nvPicPr>
          <p:cNvPr id="1026" name="Picture 2" descr="https://s-media-cache-ak0.pinimg.com/236x/1c/f3/d0/1cf3d0802bea6a515beacac1a13930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95567"/>
            <a:ext cx="4107331" cy="308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970301" y="5813594"/>
            <a:ext cx="1223493" cy="598209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75052" y="3773509"/>
            <a:ext cx="3670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Many containers that hold liquids have a label that tells you how much liquid volume there is.</a:t>
            </a:r>
            <a:endParaRPr lang="en-US" sz="2800" dirty="0"/>
          </a:p>
        </p:txBody>
      </p:sp>
      <p:cxnSp>
        <p:nvCxnSpPr>
          <p:cNvPr id="7" name="Straight Arrow Connector 6"/>
          <p:cNvCxnSpPr>
            <a:endCxn id="4" idx="2"/>
          </p:cNvCxnSpPr>
          <p:nvPr/>
        </p:nvCxnSpPr>
        <p:spPr>
          <a:xfrm>
            <a:off x="4368110" y="5385960"/>
            <a:ext cx="2602191" cy="726739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99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 vs. Milliliter</a:t>
            </a:r>
            <a:endParaRPr lang="en-US" dirty="0"/>
          </a:p>
        </p:txBody>
      </p:sp>
      <p:pic>
        <p:nvPicPr>
          <p:cNvPr id="2050" name="Picture 2" descr="http://www.sportsmanswarehouse.com/img/products/original/camelbak_1_liter_eddy_water_bottle_1287776_2_o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9943"/>
            <a:ext cx="5439313" cy="471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hop.newdirections.com.au/WebRoot/Store/Shops/newdirections/502C/CF6D/AEBD/9272/B9FA/C0A8/DA15/F82E/18mm_eye_dropper_30ml_bottle-L-201306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300" y="1459943"/>
            <a:ext cx="4304712" cy="430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6373" y="5934670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Holds a liter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46269" y="4180778"/>
            <a:ext cx="5839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Holds a few milliliters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58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If you were </a:t>
            </a:r>
            <a:r>
              <a:rPr lang="en-US" i="1" dirty="0" smtClean="0"/>
              <a:t>very</a:t>
            </a:r>
            <a:r>
              <a:rPr lang="en-US" dirty="0" smtClean="0"/>
              <a:t>  thirsty (like you just came back from P.E.) would you rather have… </a:t>
            </a:r>
          </a:p>
          <a:p>
            <a:pPr marL="0" indent="0" algn="ctr">
              <a:buNone/>
            </a:pPr>
            <a:r>
              <a:rPr lang="en-US" sz="6600" dirty="0" smtClean="0"/>
              <a:t>one </a:t>
            </a:r>
            <a:r>
              <a:rPr lang="en-US" sz="8000" dirty="0" smtClean="0">
                <a:solidFill>
                  <a:srgbClr val="FF0000"/>
                </a:solidFill>
              </a:rPr>
              <a:t>LITER</a:t>
            </a:r>
            <a:r>
              <a:rPr lang="en-US" sz="6600" dirty="0" smtClean="0"/>
              <a:t> of water</a:t>
            </a:r>
          </a:p>
          <a:p>
            <a:pPr marL="0" indent="0" algn="ctr">
              <a:buNone/>
            </a:pPr>
            <a:r>
              <a:rPr lang="en-US" dirty="0" smtClean="0"/>
              <a:t>or</a:t>
            </a:r>
          </a:p>
          <a:p>
            <a:pPr marL="0" indent="0" algn="ctr">
              <a:buNone/>
            </a:pPr>
            <a:r>
              <a:rPr lang="en-US" sz="6600" dirty="0" smtClean="0"/>
              <a:t>one </a:t>
            </a:r>
            <a:r>
              <a:rPr lang="en-US" sz="8000" dirty="0" smtClean="0">
                <a:solidFill>
                  <a:srgbClr val="0070C0"/>
                </a:solidFill>
              </a:rPr>
              <a:t>MILLILITER</a:t>
            </a:r>
            <a:r>
              <a:rPr lang="en-US" sz="6600" dirty="0" smtClean="0"/>
              <a:t> of water?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6052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Fun Facts</a:t>
            </a:r>
            <a:endParaRPr lang="en-US" dirty="0"/>
          </a:p>
        </p:txBody>
      </p:sp>
      <p:pic>
        <p:nvPicPr>
          <p:cNvPr id="3074" name="Picture 2" descr="https://surplus-warehouse.com/sites/default/files/8036279-Toilet-Atlantic-B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71" y="226275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14820" y="2061275"/>
            <a:ext cx="53469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you flush a toilet, you use about </a:t>
            </a:r>
            <a:r>
              <a:rPr lang="en-US" sz="3600" dirty="0" smtClean="0">
                <a:solidFill>
                  <a:srgbClr val="C00000"/>
                </a:solidFill>
              </a:rPr>
              <a:t>12 liters </a:t>
            </a:r>
            <a:r>
              <a:rPr lang="en-US" sz="3600" dirty="0" smtClean="0"/>
              <a:t>of water.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688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Fun Facts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4403330"/>
            <a:ext cx="5346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can of paint holds about </a:t>
            </a:r>
            <a:r>
              <a:rPr lang="en-US" sz="4000" dirty="0" smtClean="0">
                <a:solidFill>
                  <a:srgbClr val="C00000"/>
                </a:solidFill>
              </a:rPr>
              <a:t>4 liters </a:t>
            </a:r>
            <a:r>
              <a:rPr lang="en-US" sz="4000" dirty="0" smtClean="0"/>
              <a:t>of paint.</a:t>
            </a:r>
            <a:endParaRPr lang="en-US" sz="4000" dirty="0"/>
          </a:p>
        </p:txBody>
      </p:sp>
      <p:pic>
        <p:nvPicPr>
          <p:cNvPr id="3076" name="Picture 4" descr="http://cbpofarizonainc.com/wp-content/uploads/Red-paint-can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427" y="365125"/>
            <a:ext cx="6678924" cy="62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1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Fun Facts</a:t>
            </a:r>
            <a:endParaRPr lang="en-US" dirty="0"/>
          </a:p>
        </p:txBody>
      </p:sp>
      <p:pic>
        <p:nvPicPr>
          <p:cNvPr id="4100" name="Picture 4" descr="https://ontarioparkbungalow.files.wordpress.com/2014/03/bathtub-af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593" y="1503336"/>
            <a:ext cx="6643604" cy="498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3426" y="2671248"/>
            <a:ext cx="45480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bathtub holds about </a:t>
            </a:r>
            <a:r>
              <a:rPr lang="en-US" sz="4000" dirty="0" smtClean="0">
                <a:solidFill>
                  <a:srgbClr val="C00000"/>
                </a:solidFill>
              </a:rPr>
              <a:t>140 liters </a:t>
            </a:r>
            <a:r>
              <a:rPr lang="en-US" sz="4000" dirty="0" smtClean="0"/>
              <a:t>of water.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722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Fun Facts</a:t>
            </a:r>
            <a:endParaRPr lang="en-US" dirty="0"/>
          </a:p>
        </p:txBody>
      </p:sp>
      <p:pic>
        <p:nvPicPr>
          <p:cNvPr id="5122" name="Picture 2" descr="http://simplepooltips.com/wp-content/uploads/2015/07/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2165" y="2438773"/>
            <a:ext cx="4548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 backyard pool holds about </a:t>
            </a:r>
            <a:r>
              <a:rPr lang="en-US" sz="4000" dirty="0" smtClean="0">
                <a:solidFill>
                  <a:srgbClr val="C00000"/>
                </a:solidFill>
              </a:rPr>
              <a:t>50,000 liters </a:t>
            </a:r>
            <a:r>
              <a:rPr lang="en-US" sz="4000" dirty="0" smtClean="0"/>
              <a:t>of water.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3795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Liquid Volume:&amp;#x0D;&amp;#x0A;Liters and Milliliters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Lesson Opening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Liquid Volume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Liter vs. Milliliter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So…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Some Fun Facts&amp;quot;&quot;/&gt;&lt;property id=&quot;20307&quot; value=&quot;270&quot;/&gt;&lt;/object&gt;&lt;object type=&quot;3&quot; unique_id=&quot;10010&quot;&gt;&lt;property id=&quot;20148&quot; value=&quot;5&quot;/&gt;&lt;property id=&quot;20300&quot; value=&quot;Slide 7 - &amp;quot;Some Fun Facts&amp;quot;&quot;/&gt;&lt;property id=&quot;20307&quot; value=&quot;261&quot;/&gt;&lt;/object&gt;&lt;object type=&quot;3&quot; unique_id=&quot;10011&quot;&gt;&lt;property id=&quot;20148&quot; value=&quot;5&quot;/&gt;&lt;property id=&quot;20300&quot; value=&quot;Slide 8 - &amp;quot;Some Fun Facts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Some Fun Facts&amp;quot;&quot;/&gt;&lt;property id=&quot;20307&quot; value=&quot;263&quot;/&gt;&lt;/object&gt;&lt;object type=&quot;3&quot; unique_id=&quot;10013&quot;&gt;&lt;property id=&quot;20148&quot; value=&quot;5&quot;/&gt;&lt;property id=&quot;20300&quot; value=&quot;Slide 10 - &amp;quot;Some Fun Facts&amp;quot;&quot;/&gt;&lt;property id=&quot;20307&quot; value=&quot;264&quot;/&gt;&lt;/object&gt;&lt;object type=&quot;3&quot; unique_id=&quot;10014&quot;&gt;&lt;property id=&quot;20148&quot; value=&quot;5&quot;/&gt;&lt;property id=&quot;20300&quot; value=&quot;Slide 11 - &amp;quot;Some Fun Facts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Some Fun Facts&amp;quot;&quot;/&gt;&lt;property id=&quot;20307&quot; value=&quot;267&quot;/&gt;&lt;/object&gt;&lt;object type=&quot;3&quot; unique_id=&quot;10016&quot;&gt;&lt;property id=&quot;20148&quot; value=&quot;5&quot;/&gt;&lt;property id=&quot;20300&quot; value=&quot;Slide 13 - &amp;quot;Some Fun Facts&amp;quot;&quot;/&gt;&lt;property id=&quot;20307&quot; value=&quot;268&quot;/&gt;&lt;/object&gt;&lt;object type=&quot;3&quot; unique_id=&quot;10017&quot;&gt;&lt;property id=&quot;20148&quot; value=&quot;5&quot;/&gt;&lt;property id=&quot;20300&quot; value=&quot;Slide 14 - &amp;quot;Some Fun Facts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Your Turn&amp;quot;&quot;/&gt;&lt;property id=&quot;20307&quot; value=&quot;271&quot;/&gt;&lt;/object&gt;&lt;object type=&quot;3&quot; unique_id=&quot;10019&quot;&gt;&lt;property id=&quot;20148&quot; value=&quot;5&quot;/&gt;&lt;property id=&quot;20300&quot; value=&quot;Slide 16 - &amp;quot;Your Turn – Estimation Game&amp;quot;&quot;/&gt;&lt;property id=&quot;20307&quot; value=&quot;272&quot;/&gt;&lt;/object&gt;&lt;object type=&quot;3&quot; unique_id=&quot;10020&quot;&gt;&lt;property id=&quot;20148&quot; value=&quot;5&quot;/&gt;&lt;property id=&quot;20300&quot; value=&quot;Slide 17 - &amp;quot;Estimation Game&amp;quot;&quot;/&gt;&lt;property id=&quot;20307&quot; value=&quot;273&quot;/&gt;&lt;/object&gt;&lt;object type=&quot;3&quot; unique_id=&quot;10021&quot;&gt;&lt;property id=&quot;20148&quot; value=&quot;5&quot;/&gt;&lt;property id=&quot;20300&quot; value=&quot;Slide 18 - &amp;quot;Estimation Game&amp;quot;&quot;/&gt;&lt;property id=&quot;20307&quot; value=&quot;274&quot;/&gt;&lt;/object&gt;&lt;object type=&quot;3&quot; unique_id=&quot;10022&quot;&gt;&lt;property id=&quot;20148&quot; value=&quot;5&quot;/&gt;&lt;property id=&quot;20300&quot; value=&quot;Slide 19 - &amp;quot;Estimation Game&amp;quot;&quot;/&gt;&lt;property id=&quot;20307&quot; value=&quot;275&quot;/&gt;&lt;/object&gt;&lt;object type=&quot;3&quot; unique_id=&quot;10023&quot;&gt;&lt;property id=&quot;20148&quot; value=&quot;5&quot;/&gt;&lt;property id=&quot;20300&quot; value=&quot;Slide 20 - &amp;quot;Estimation Game&amp;quot;&quot;/&gt;&lt;property id=&quot;20307&quot; value=&quot;276&quot;/&gt;&lt;/object&gt;&lt;object type=&quot;3&quot; unique_id=&quot;10024&quot;&gt;&lt;property id=&quot;20148&quot; value=&quot;5&quot;/&gt;&lt;property id=&quot;20300&quot; value=&quot;Slide 21 - &amp;quot;Estimation Game&amp;quot;&quot;/&gt;&lt;property id=&quot;20307&quot; value=&quot;277&quot;/&gt;&lt;/object&gt;&lt;object type=&quot;3&quot; unique_id=&quot;10025&quot;&gt;&lt;property id=&quot;20148&quot; value=&quot;5&quot;/&gt;&lt;property id=&quot;20300&quot; value=&quot;Slide 22 - &amp;quot;Estimation Game&amp;quot;&quot;/&gt;&lt;property id=&quot;20307&quot; value=&quot;278&quot;/&gt;&lt;/object&gt;&lt;object type=&quot;3&quot; unique_id=&quot;10026&quot;&gt;&lt;property id=&quot;20148&quot; value=&quot;5&quot;/&gt;&lt;property id=&quot;20300&quot; value=&quot;Slide 23 - &amp;quot;Estimation Game&amp;quot;&quot;/&gt;&lt;property id=&quot;20307&quot; value=&quot;279&quot;/&gt;&lt;/object&gt;&lt;object type=&quot;3&quot; unique_id=&quot;10027&quot;&gt;&lt;property id=&quot;20148&quot; value=&quot;5&quot;/&gt;&lt;property id=&quot;20300&quot; value=&quot;Slide 24 - &amp;quot;Estimation Game&amp;quot;&quot;/&gt;&lt;property id=&quot;20307&quot; value=&quot;280&quot;/&gt;&lt;/object&gt;&lt;object type=&quot;3&quot; unique_id=&quot;10236&quot;&gt;&lt;property id=&quot;20148&quot; value=&quot;5&quot;/&gt;&lt;property id=&quot;20300&quot; value=&quot;Slide 25 - &amp;quot;Book Activity&amp;quot;&quot;/&gt;&lt;property id=&quot;20307&quot; value=&quot;282&quot;/&gt;&lt;/object&gt;&lt;object type=&quot;3&quot; unique_id=&quot;10237&quot;&gt;&lt;property id=&quot;20148&quot; value=&quot;5&quot;/&gt;&lt;property id=&quot;20300&quot; value=&quot;Slide 26 - &amp;quot;Exit Ticket&amp;quot;&quot;/&gt;&lt;property id=&quot;20307&quot; value=&quot;28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7">
      <a:majorFont>
        <a:latin typeface="Franklin Gothic Heavy"/>
        <a:ea typeface=""/>
        <a:cs typeface=""/>
      </a:majorFont>
      <a:minorFont>
        <a:latin typeface="Franklin Gothic Demi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352</Words>
  <Application>Microsoft Office PowerPoint</Application>
  <PresentationFormat>Widescreen</PresentationFormat>
  <Paragraphs>68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Franklin Gothic Demi Cond</vt:lpstr>
      <vt:lpstr>Franklin Gothic Heavy</vt:lpstr>
      <vt:lpstr>Office Theme</vt:lpstr>
      <vt:lpstr>Liquid Volume: Liters and Milliliters</vt:lpstr>
      <vt:lpstr>Lesson Opening</vt:lpstr>
      <vt:lpstr>Liquid Volume</vt:lpstr>
      <vt:lpstr>Liter vs. Milliliter</vt:lpstr>
      <vt:lpstr>So…</vt:lpstr>
      <vt:lpstr>Some Fun Facts</vt:lpstr>
      <vt:lpstr>Some Fun Facts</vt:lpstr>
      <vt:lpstr>Some Fun Facts</vt:lpstr>
      <vt:lpstr>Some Fun Facts</vt:lpstr>
      <vt:lpstr>Some Fun Facts</vt:lpstr>
      <vt:lpstr>Some Fun Facts</vt:lpstr>
      <vt:lpstr>Some Fun Facts</vt:lpstr>
      <vt:lpstr>Some Fun Facts</vt:lpstr>
      <vt:lpstr>Some Fun Facts</vt:lpstr>
      <vt:lpstr>Your Turn</vt:lpstr>
      <vt:lpstr>Your Turn – Estimation Game</vt:lpstr>
      <vt:lpstr>Estimation Game</vt:lpstr>
      <vt:lpstr>Estimation Game</vt:lpstr>
      <vt:lpstr>Estimation Game</vt:lpstr>
      <vt:lpstr>Estimation Game</vt:lpstr>
      <vt:lpstr>Estimation Game</vt:lpstr>
      <vt:lpstr>Estimation Game</vt:lpstr>
      <vt:lpstr>Estimation Game</vt:lpstr>
      <vt:lpstr>Estimation Game</vt:lpstr>
      <vt:lpstr>Book Activity</vt:lpstr>
      <vt:lpstr>Exit Ticket</vt:lpstr>
    </vt:vector>
  </TitlesOfParts>
  <Company>SDPBC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 Volume: Liters and Milliliters</dc:title>
  <dc:creator>Loryn Lenartowicz</dc:creator>
  <cp:lastModifiedBy>Loryn Lenartowicz</cp:lastModifiedBy>
  <cp:revision>13</cp:revision>
  <dcterms:created xsi:type="dcterms:W3CDTF">2016-01-20T14:17:37Z</dcterms:created>
  <dcterms:modified xsi:type="dcterms:W3CDTF">2016-01-20T15:25:16Z</dcterms:modified>
</cp:coreProperties>
</file>