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9" r:id="rId5"/>
    <p:sldId id="256" r:id="rId6"/>
    <p:sldId id="257" r:id="rId7"/>
    <p:sldId id="258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7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08FCA-6EB1-44AA-9CF6-DD475F8A51A9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0D5ED-615B-4365-9F24-1CCDEE6C5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034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0D5ED-615B-4365-9F24-1CCDEE6C5A4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476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8DF2-D2DA-461A-B1AE-0DD57E25466D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A548-0148-42F2-B667-C633077E7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34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8DF2-D2DA-461A-B1AE-0DD57E25466D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A548-0148-42F2-B667-C633077E7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074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8DF2-D2DA-461A-B1AE-0DD57E25466D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A548-0148-42F2-B667-C633077E7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171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8DF2-D2DA-461A-B1AE-0DD57E25466D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A548-0148-42F2-B667-C633077E7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3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8DF2-D2DA-461A-B1AE-0DD57E25466D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A548-0148-42F2-B667-C633077E7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6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8DF2-D2DA-461A-B1AE-0DD57E25466D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A548-0148-42F2-B667-C633077E7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31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8DF2-D2DA-461A-B1AE-0DD57E25466D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A548-0148-42F2-B667-C633077E7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04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8DF2-D2DA-461A-B1AE-0DD57E25466D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A548-0148-42F2-B667-C633077E7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2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8DF2-D2DA-461A-B1AE-0DD57E25466D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A548-0148-42F2-B667-C633077E7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272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8DF2-D2DA-461A-B1AE-0DD57E25466D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A548-0148-42F2-B667-C633077E7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65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8DF2-D2DA-461A-B1AE-0DD57E25466D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A548-0148-42F2-B667-C633077E7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60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58DF2-D2DA-461A-B1AE-0DD57E25466D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9A548-0148-42F2-B667-C633077E7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6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r>
              <a:rPr lang="en-US" dirty="0" smtClean="0"/>
              <a:t>Use Time Intervals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3276600"/>
            <a:ext cx="76962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How can you find a starting time or an ending time when you know the elapsed time</a:t>
            </a:r>
            <a:r>
              <a:rPr lang="en-US" dirty="0" smtClean="0"/>
              <a:t>?</a:t>
            </a:r>
          </a:p>
          <a:p>
            <a:r>
              <a:rPr lang="en-US" sz="2600" dirty="0" smtClean="0">
                <a:solidFill>
                  <a:srgbClr val="FF0000"/>
                </a:solidFill>
              </a:rPr>
              <a:t>MAFS.3.MD.1.1</a:t>
            </a:r>
            <a:endParaRPr lang="en-US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75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92162"/>
          </a:xfrm>
        </p:spPr>
        <p:txBody>
          <a:bodyPr>
            <a:noAutofit/>
          </a:bodyPr>
          <a:lstStyle/>
          <a:p>
            <a:r>
              <a:rPr lang="en-US" sz="2800" b="1" u="sng" dirty="0" smtClean="0">
                <a:solidFill>
                  <a:srgbClr val="7030A0"/>
                </a:solidFill>
              </a:rPr>
              <a:t>How can you find a starting time when you know the elapsed time?</a:t>
            </a:r>
            <a:br>
              <a:rPr lang="en-US" sz="2800" b="1" u="sng" dirty="0" smtClean="0">
                <a:solidFill>
                  <a:srgbClr val="7030A0"/>
                </a:solidFill>
              </a:rPr>
            </a:br>
            <a:endParaRPr lang="en-US" sz="2800" b="1" u="sng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Pedro needs to get home for dinner by </a:t>
            </a:r>
            <a:r>
              <a:rPr lang="en-US" sz="2800" b="1" dirty="0" smtClean="0">
                <a:solidFill>
                  <a:srgbClr val="00B0F0"/>
                </a:solidFill>
              </a:rPr>
              <a:t>6:30 P.M.  </a:t>
            </a:r>
            <a:r>
              <a:rPr lang="en-US" sz="2800" dirty="0" smtClean="0"/>
              <a:t>It takes him </a:t>
            </a:r>
            <a:r>
              <a:rPr lang="en-US" sz="2800" b="1" dirty="0" smtClean="0">
                <a:solidFill>
                  <a:srgbClr val="00B0F0"/>
                </a:solidFill>
              </a:rPr>
              <a:t>45 minutes </a:t>
            </a:r>
            <a:r>
              <a:rPr lang="en-US" sz="2800" dirty="0" smtClean="0"/>
              <a:t>to drive home from work.  </a:t>
            </a:r>
            <a:r>
              <a:rPr lang="en-US" sz="2800" b="1" dirty="0" smtClean="0"/>
              <a:t>When should he leave work to get home on time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6172200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Count the hours back, then the minutes by 10s, 5s, and 1s.</a:t>
            </a:r>
            <a:endParaRPr lang="en-US" sz="2000" b="1" dirty="0">
              <a:solidFill>
                <a:srgbClr val="00B05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81000" y="4876800"/>
            <a:ext cx="8382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229600" y="4648200"/>
            <a:ext cx="0" cy="457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924800" y="51054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6:30</a:t>
            </a:r>
            <a:endParaRPr lang="en-US" sz="16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7010400" y="4648200"/>
            <a:ext cx="0" cy="457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667500" y="5126736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6:20</a:t>
            </a:r>
            <a:endParaRPr lang="en-US" sz="1600" dirty="0"/>
          </a:p>
        </p:txBody>
      </p:sp>
      <p:sp>
        <p:nvSpPr>
          <p:cNvPr id="3" name="Curved Down Arrow 2"/>
          <p:cNvSpPr/>
          <p:nvPr/>
        </p:nvSpPr>
        <p:spPr>
          <a:xfrm flipH="1">
            <a:off x="6858000" y="4191000"/>
            <a:ext cx="1447800" cy="47548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2800" y="3848064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-10 min</a:t>
            </a:r>
            <a:endParaRPr lang="en-US" sz="1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727192" y="4640544"/>
            <a:ext cx="0" cy="457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84292" y="511908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6:10</a:t>
            </a:r>
            <a:endParaRPr lang="en-US" sz="1600" dirty="0"/>
          </a:p>
        </p:txBody>
      </p:sp>
      <p:sp>
        <p:nvSpPr>
          <p:cNvPr id="14" name="Curved Down Arrow 13"/>
          <p:cNvSpPr/>
          <p:nvPr/>
        </p:nvSpPr>
        <p:spPr>
          <a:xfrm flipH="1">
            <a:off x="5574792" y="4183344"/>
            <a:ext cx="1447800" cy="47548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79592" y="3840408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-10 min</a:t>
            </a:r>
            <a:endParaRPr lang="en-US" sz="14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419600" y="4640543"/>
            <a:ext cx="0" cy="457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076700" y="5119079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6:00</a:t>
            </a:r>
            <a:endParaRPr lang="en-US" sz="1600" dirty="0"/>
          </a:p>
        </p:txBody>
      </p:sp>
      <p:sp>
        <p:nvSpPr>
          <p:cNvPr id="18" name="Curved Down Arrow 17"/>
          <p:cNvSpPr/>
          <p:nvPr/>
        </p:nvSpPr>
        <p:spPr>
          <a:xfrm flipH="1">
            <a:off x="4267200" y="4183343"/>
            <a:ext cx="1447800" cy="47548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0" y="3840407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-10 min</a:t>
            </a:r>
            <a:endParaRPr lang="en-US" sz="14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3099816" y="4640542"/>
            <a:ext cx="0" cy="457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756916" y="5119078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5:50</a:t>
            </a:r>
            <a:endParaRPr lang="en-US" sz="1600" dirty="0"/>
          </a:p>
        </p:txBody>
      </p:sp>
      <p:sp>
        <p:nvSpPr>
          <p:cNvPr id="22" name="Curved Down Arrow 21"/>
          <p:cNvSpPr/>
          <p:nvPr/>
        </p:nvSpPr>
        <p:spPr>
          <a:xfrm flipH="1">
            <a:off x="2947416" y="4183342"/>
            <a:ext cx="1447800" cy="47548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52216" y="3840406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-10 min</a:t>
            </a:r>
            <a:endParaRPr lang="en-US" sz="14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286000" y="4669536"/>
            <a:ext cx="0" cy="457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921002" y="5126736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5:45</a:t>
            </a:r>
            <a:endParaRPr lang="en-US" sz="1600" dirty="0"/>
          </a:p>
        </p:txBody>
      </p:sp>
      <p:sp>
        <p:nvSpPr>
          <p:cNvPr id="26" name="Curved Down Arrow 25"/>
          <p:cNvSpPr/>
          <p:nvPr/>
        </p:nvSpPr>
        <p:spPr>
          <a:xfrm flipH="1">
            <a:off x="2130552" y="4177174"/>
            <a:ext cx="952500" cy="475488"/>
          </a:xfrm>
          <a:prstGeom prst="curved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42566" y="386011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-5 min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26213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 animBg="1"/>
      <p:bldP spid="7" grpId="0"/>
      <p:bldP spid="13" grpId="0"/>
      <p:bldP spid="14" grpId="0" animBg="1"/>
      <p:bldP spid="15" grpId="0"/>
      <p:bldP spid="17" grpId="0"/>
      <p:bldP spid="18" grpId="0" animBg="1"/>
      <p:bldP spid="19" grpId="0"/>
      <p:bldP spid="21" grpId="0"/>
      <p:bldP spid="22" grpId="0" animBg="1"/>
      <p:bldP spid="23" grpId="0"/>
      <p:bldP spid="25" grpId="0"/>
      <p:bldP spid="26" grpId="0" animBg="1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92162"/>
          </a:xfrm>
        </p:spPr>
        <p:txBody>
          <a:bodyPr>
            <a:noAutofit/>
          </a:bodyPr>
          <a:lstStyle/>
          <a:p>
            <a:r>
              <a:rPr lang="en-US" sz="2800" b="1" u="sng" dirty="0" smtClean="0">
                <a:solidFill>
                  <a:srgbClr val="7030A0"/>
                </a:solidFill>
              </a:rPr>
              <a:t>How can you find a starting time when you know the elapsed time?</a:t>
            </a:r>
            <a:br>
              <a:rPr lang="en-US" sz="2800" b="1" u="sng" dirty="0" smtClean="0">
                <a:solidFill>
                  <a:srgbClr val="7030A0"/>
                </a:solidFill>
              </a:rPr>
            </a:br>
            <a:endParaRPr lang="en-US" sz="2800" b="1" u="sng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Pedro needs to get home for dinner by </a:t>
            </a:r>
            <a:r>
              <a:rPr lang="en-US" sz="2800" b="1" dirty="0" smtClean="0">
                <a:solidFill>
                  <a:srgbClr val="00B0F0"/>
                </a:solidFill>
              </a:rPr>
              <a:t>6:30 P.M.  </a:t>
            </a:r>
            <a:r>
              <a:rPr lang="en-US" sz="2800" dirty="0" smtClean="0"/>
              <a:t>It takes him </a:t>
            </a:r>
            <a:r>
              <a:rPr lang="en-US" sz="2800" b="1" dirty="0" smtClean="0">
                <a:solidFill>
                  <a:srgbClr val="00B0F0"/>
                </a:solidFill>
              </a:rPr>
              <a:t>45 minutes </a:t>
            </a:r>
            <a:r>
              <a:rPr lang="en-US" sz="2800" dirty="0" smtClean="0"/>
              <a:t>to drive home from work.  </a:t>
            </a:r>
            <a:r>
              <a:rPr lang="en-US" sz="2800" b="1" dirty="0" smtClean="0"/>
              <a:t>When should he leave work to get home on time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413004" y="58674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He should leave for work at 5:45 P.M. to get home on time.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81000" y="4876800"/>
            <a:ext cx="8382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229600" y="4648200"/>
            <a:ext cx="0" cy="457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924800" y="51054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6:30</a:t>
            </a:r>
            <a:endParaRPr lang="en-US" sz="16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7010400" y="4648200"/>
            <a:ext cx="0" cy="457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667500" y="5126736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6:20</a:t>
            </a:r>
            <a:endParaRPr lang="en-US" sz="1600" dirty="0"/>
          </a:p>
        </p:txBody>
      </p:sp>
      <p:sp>
        <p:nvSpPr>
          <p:cNvPr id="3" name="Curved Down Arrow 2"/>
          <p:cNvSpPr/>
          <p:nvPr/>
        </p:nvSpPr>
        <p:spPr>
          <a:xfrm flipH="1">
            <a:off x="6858000" y="4191000"/>
            <a:ext cx="1447800" cy="47548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2800" y="3848064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-10 min</a:t>
            </a:r>
            <a:endParaRPr lang="en-US" sz="1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727192" y="4640544"/>
            <a:ext cx="0" cy="457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84292" y="511908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6:10</a:t>
            </a:r>
            <a:endParaRPr lang="en-US" sz="1600" dirty="0"/>
          </a:p>
        </p:txBody>
      </p:sp>
      <p:sp>
        <p:nvSpPr>
          <p:cNvPr id="14" name="Curved Down Arrow 13"/>
          <p:cNvSpPr/>
          <p:nvPr/>
        </p:nvSpPr>
        <p:spPr>
          <a:xfrm flipH="1">
            <a:off x="5574792" y="4183344"/>
            <a:ext cx="1447800" cy="47548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79592" y="3840408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-10 min</a:t>
            </a:r>
            <a:endParaRPr lang="en-US" sz="14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419600" y="4640543"/>
            <a:ext cx="0" cy="457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076700" y="5119079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6:00</a:t>
            </a:r>
            <a:endParaRPr lang="en-US" sz="1600" dirty="0"/>
          </a:p>
        </p:txBody>
      </p:sp>
      <p:sp>
        <p:nvSpPr>
          <p:cNvPr id="18" name="Curved Down Arrow 17"/>
          <p:cNvSpPr/>
          <p:nvPr/>
        </p:nvSpPr>
        <p:spPr>
          <a:xfrm flipH="1">
            <a:off x="4267200" y="4183343"/>
            <a:ext cx="1447800" cy="47548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0" y="3840407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-10 min</a:t>
            </a:r>
            <a:endParaRPr lang="en-US" sz="14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3099816" y="4640542"/>
            <a:ext cx="0" cy="457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756916" y="5119078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5:50</a:t>
            </a:r>
            <a:endParaRPr lang="en-US" sz="1600" dirty="0"/>
          </a:p>
        </p:txBody>
      </p:sp>
      <p:sp>
        <p:nvSpPr>
          <p:cNvPr id="22" name="Curved Down Arrow 21"/>
          <p:cNvSpPr/>
          <p:nvPr/>
        </p:nvSpPr>
        <p:spPr>
          <a:xfrm flipH="1">
            <a:off x="2947416" y="4183342"/>
            <a:ext cx="1447800" cy="47548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52216" y="3840406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-10 min</a:t>
            </a:r>
            <a:endParaRPr lang="en-US" sz="14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286000" y="4669536"/>
            <a:ext cx="0" cy="457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921002" y="5126736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5:45</a:t>
            </a:r>
            <a:endParaRPr lang="en-US" sz="1600" dirty="0"/>
          </a:p>
        </p:txBody>
      </p:sp>
      <p:sp>
        <p:nvSpPr>
          <p:cNvPr id="26" name="Curved Down Arrow 25"/>
          <p:cNvSpPr/>
          <p:nvPr/>
        </p:nvSpPr>
        <p:spPr>
          <a:xfrm flipH="1">
            <a:off x="2130552" y="4177174"/>
            <a:ext cx="952500" cy="475488"/>
          </a:xfrm>
          <a:prstGeom prst="curved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42566" y="386011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-5 min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3252216" y="3490778"/>
            <a:ext cx="501548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40 minutes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130552" y="3490778"/>
            <a:ext cx="1114230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 </a:t>
            </a:r>
            <a:r>
              <a:rPr lang="en-US" dirty="0" err="1" smtClean="0"/>
              <a:t>mins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56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you want to be at school at 7:45 a.m. and it takes you 70 minutes to get ready, eat breakfast, and walk to school, what time do you need to wake up?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709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Opening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Rita started reading a book at 4:03 P.M.  She read until one half hour past 4 in the afternoon.  For how many minutes did Rita read?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62000" y="4953000"/>
            <a:ext cx="7772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319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Opening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Rita started reading a book at 4:03 P.M.  She read until one half hour past 4 in the afternoon.  For how many minutes did Rita read?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62000" y="4953000"/>
            <a:ext cx="7772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1371600" y="4724400"/>
            <a:ext cx="0" cy="457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667000" y="4724400"/>
            <a:ext cx="0" cy="457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962400" y="4724400"/>
            <a:ext cx="0" cy="457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66800" y="5257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4:03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1428" y="5269992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4:13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43300" y="5257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4:23</a:t>
            </a:r>
            <a:endParaRPr lang="en-US" dirty="0"/>
          </a:p>
        </p:txBody>
      </p:sp>
      <p:sp>
        <p:nvSpPr>
          <p:cNvPr id="17" name="Curved Down Arrow 16"/>
          <p:cNvSpPr/>
          <p:nvPr/>
        </p:nvSpPr>
        <p:spPr>
          <a:xfrm>
            <a:off x="1371600" y="4419600"/>
            <a:ext cx="1447800" cy="533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urved Down Arrow 17"/>
          <p:cNvSpPr/>
          <p:nvPr/>
        </p:nvSpPr>
        <p:spPr>
          <a:xfrm>
            <a:off x="2667000" y="4419600"/>
            <a:ext cx="1447800" cy="533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55420" y="4050268"/>
            <a:ext cx="133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</a:t>
            </a:r>
            <a:r>
              <a:rPr lang="en-US" dirty="0" err="1" smtClean="0"/>
              <a:t>mins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688336" y="4045958"/>
            <a:ext cx="133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</a:t>
            </a:r>
            <a:r>
              <a:rPr lang="en-US" dirty="0" err="1" smtClean="0"/>
              <a:t>mins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4876800" y="4724400"/>
            <a:ext cx="0" cy="457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533900" y="52303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4:30</a:t>
            </a:r>
            <a:endParaRPr lang="en-US" dirty="0"/>
          </a:p>
        </p:txBody>
      </p:sp>
      <p:sp>
        <p:nvSpPr>
          <p:cNvPr id="23" name="Curved Down Arrow 22"/>
          <p:cNvSpPr/>
          <p:nvPr/>
        </p:nvSpPr>
        <p:spPr>
          <a:xfrm>
            <a:off x="3962400" y="4380238"/>
            <a:ext cx="990600" cy="533400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31920" y="4050268"/>
            <a:ext cx="133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 </a:t>
            </a:r>
            <a:r>
              <a:rPr lang="en-US" dirty="0" err="1" smtClean="0"/>
              <a:t>mins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461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Opening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Rita started reading a book at 4:03 P.M.  She read until one half hour past 4 in the afternoon.  For how many minutes did Rita read?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62000" y="4953000"/>
            <a:ext cx="7772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1371600" y="4724400"/>
            <a:ext cx="0" cy="457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667000" y="4724400"/>
            <a:ext cx="0" cy="457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962400" y="4724400"/>
            <a:ext cx="0" cy="457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66800" y="5257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4:03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1428" y="5269992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4:13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43300" y="5257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4:23</a:t>
            </a:r>
            <a:endParaRPr lang="en-US" dirty="0"/>
          </a:p>
        </p:txBody>
      </p:sp>
      <p:sp>
        <p:nvSpPr>
          <p:cNvPr id="17" name="Curved Down Arrow 16"/>
          <p:cNvSpPr/>
          <p:nvPr/>
        </p:nvSpPr>
        <p:spPr>
          <a:xfrm>
            <a:off x="1371600" y="4419600"/>
            <a:ext cx="1447800" cy="533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urved Down Arrow 17"/>
          <p:cNvSpPr/>
          <p:nvPr/>
        </p:nvSpPr>
        <p:spPr>
          <a:xfrm>
            <a:off x="2667000" y="4419600"/>
            <a:ext cx="1447800" cy="533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55420" y="4050268"/>
            <a:ext cx="133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</a:t>
            </a:r>
            <a:r>
              <a:rPr lang="en-US" dirty="0" err="1" smtClean="0"/>
              <a:t>mins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688336" y="4045958"/>
            <a:ext cx="133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</a:t>
            </a:r>
            <a:r>
              <a:rPr lang="en-US" dirty="0" err="1" smtClean="0"/>
              <a:t>mins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4876800" y="4724400"/>
            <a:ext cx="0" cy="457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533900" y="52303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4:30</a:t>
            </a:r>
            <a:endParaRPr lang="en-US" dirty="0"/>
          </a:p>
        </p:txBody>
      </p:sp>
      <p:sp>
        <p:nvSpPr>
          <p:cNvPr id="23" name="Curved Down Arrow 22"/>
          <p:cNvSpPr/>
          <p:nvPr/>
        </p:nvSpPr>
        <p:spPr>
          <a:xfrm>
            <a:off x="3962400" y="4380238"/>
            <a:ext cx="990600" cy="533400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31920" y="4050268"/>
            <a:ext cx="133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 </a:t>
            </a:r>
            <a:r>
              <a:rPr lang="en-US" dirty="0" err="1" smtClean="0"/>
              <a:t>mins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819400" y="5943600"/>
            <a:ext cx="3966972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Rita read for 27 minutes.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725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92162"/>
          </a:xfrm>
        </p:spPr>
        <p:txBody>
          <a:bodyPr>
            <a:noAutofit/>
          </a:bodyPr>
          <a:lstStyle/>
          <a:p>
            <a:r>
              <a:rPr lang="en-US" sz="2800" b="1" u="sng" dirty="0" smtClean="0">
                <a:solidFill>
                  <a:srgbClr val="7030A0"/>
                </a:solidFill>
              </a:rPr>
              <a:t>How can you find an ending time when you know the elapsed time?</a:t>
            </a:r>
            <a:br>
              <a:rPr lang="en-US" sz="2800" b="1" u="sng" dirty="0" smtClean="0">
                <a:solidFill>
                  <a:srgbClr val="7030A0"/>
                </a:solidFill>
              </a:rPr>
            </a:br>
            <a:endParaRPr lang="en-US" sz="2800" b="1" u="sng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Mrs. Lester left for Orlando at 7:15 a.m.  It took her 2 hours and 30 minutes to get to Orlando.  At what time did she arrive in Orlando?</a:t>
            </a:r>
            <a:endParaRPr lang="en-US" sz="2800" dirty="0"/>
          </a:p>
        </p:txBody>
      </p:sp>
      <p:pic>
        <p:nvPicPr>
          <p:cNvPr id="1030" name="Picture 6" descr="http://www.downloadclipart.net/large/1446-open-road-desig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077439"/>
            <a:ext cx="8763000" cy="3729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ec.l.thumbs.canstockphoto.com/canstock8214263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081939"/>
            <a:ext cx="2286000" cy="2118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knowingtheworld.com/clipart/disney/mickey/10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722557"/>
            <a:ext cx="2590800" cy="283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845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92162"/>
          </a:xfrm>
        </p:spPr>
        <p:txBody>
          <a:bodyPr>
            <a:noAutofit/>
          </a:bodyPr>
          <a:lstStyle/>
          <a:p>
            <a:r>
              <a:rPr lang="en-US" sz="2800" b="1" u="sng" dirty="0" smtClean="0">
                <a:solidFill>
                  <a:srgbClr val="7030A0"/>
                </a:solidFill>
              </a:rPr>
              <a:t>How can you find an ending time when you know the elapsed time?</a:t>
            </a:r>
            <a:br>
              <a:rPr lang="en-US" sz="2800" b="1" u="sng" dirty="0" smtClean="0">
                <a:solidFill>
                  <a:srgbClr val="7030A0"/>
                </a:solidFill>
              </a:rPr>
            </a:br>
            <a:endParaRPr lang="en-US" sz="2800" b="1" u="sng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Mrs. Lester left for Orlando at </a:t>
            </a:r>
            <a:r>
              <a:rPr lang="en-US" sz="2800" b="1" dirty="0" smtClean="0">
                <a:solidFill>
                  <a:srgbClr val="00B0F0"/>
                </a:solidFill>
              </a:rPr>
              <a:t>7:15 a.m.  </a:t>
            </a:r>
            <a:r>
              <a:rPr lang="en-US" sz="2800" dirty="0" smtClean="0"/>
              <a:t>It took her </a:t>
            </a:r>
            <a:r>
              <a:rPr lang="en-US" sz="2800" b="1" dirty="0" smtClean="0">
                <a:solidFill>
                  <a:srgbClr val="00B0F0"/>
                </a:solidFill>
              </a:rPr>
              <a:t>2 hours and 30 minutes </a:t>
            </a:r>
            <a:r>
              <a:rPr lang="en-US" sz="2800" dirty="0" smtClean="0"/>
              <a:t>to get to Orlando.  At what time did she arrive in Orlando?</a:t>
            </a:r>
            <a:endParaRPr lang="en-US" sz="2800" dirty="0"/>
          </a:p>
        </p:txBody>
      </p:sp>
      <p:pic>
        <p:nvPicPr>
          <p:cNvPr id="1026" name="Picture 2" descr="http://knowingtheworld.com/clipart/disney/mickey/10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181600"/>
            <a:ext cx="1407868" cy="154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551534" y="4495800"/>
            <a:ext cx="7772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90600" y="4267200"/>
            <a:ext cx="0" cy="457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7700" y="4742688"/>
            <a:ext cx="72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7:15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514600" y="4285488"/>
            <a:ext cx="0" cy="457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52650" y="4742688"/>
            <a:ext cx="72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8:15</a:t>
            </a:r>
            <a:endParaRPr lang="en-US" dirty="0"/>
          </a:p>
        </p:txBody>
      </p:sp>
      <p:sp>
        <p:nvSpPr>
          <p:cNvPr id="12" name="Curved Down Arrow 11"/>
          <p:cNvSpPr/>
          <p:nvPr/>
        </p:nvSpPr>
        <p:spPr>
          <a:xfrm>
            <a:off x="914400" y="3752088"/>
            <a:ext cx="1752600" cy="533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47775" y="3382756"/>
            <a:ext cx="1085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 hour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072736" y="4303776"/>
            <a:ext cx="0" cy="457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10786" y="4760976"/>
            <a:ext cx="72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9:15</a:t>
            </a:r>
            <a:endParaRPr lang="en-US" dirty="0"/>
          </a:p>
        </p:txBody>
      </p:sp>
      <p:sp>
        <p:nvSpPr>
          <p:cNvPr id="16" name="Curved Down Arrow 15"/>
          <p:cNvSpPr/>
          <p:nvPr/>
        </p:nvSpPr>
        <p:spPr>
          <a:xfrm>
            <a:off x="2472536" y="3770376"/>
            <a:ext cx="1752600" cy="533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05911" y="3401044"/>
            <a:ext cx="1085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 hour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4800600" y="4324064"/>
            <a:ext cx="0" cy="457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482311" y="4771596"/>
            <a:ext cx="72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9:25</a:t>
            </a:r>
            <a:endParaRPr lang="en-US" dirty="0"/>
          </a:p>
        </p:txBody>
      </p:sp>
      <p:sp>
        <p:nvSpPr>
          <p:cNvPr id="20" name="Curved Down Arrow 19"/>
          <p:cNvSpPr/>
          <p:nvPr/>
        </p:nvSpPr>
        <p:spPr>
          <a:xfrm>
            <a:off x="4044161" y="3779520"/>
            <a:ext cx="876300" cy="533400"/>
          </a:xfrm>
          <a:prstGeom prst="curved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94809" y="3410188"/>
            <a:ext cx="1085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10 </a:t>
            </a:r>
            <a:r>
              <a:rPr lang="en-US" sz="1200" dirty="0" err="1" smtClean="0"/>
              <a:t>mins</a:t>
            </a:r>
            <a:endParaRPr lang="en-US" sz="12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5540502" y="4338780"/>
            <a:ext cx="0" cy="457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222213" y="4786312"/>
            <a:ext cx="72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9:35</a:t>
            </a:r>
            <a:endParaRPr lang="en-US" dirty="0"/>
          </a:p>
        </p:txBody>
      </p:sp>
      <p:sp>
        <p:nvSpPr>
          <p:cNvPr id="24" name="Curved Down Arrow 23"/>
          <p:cNvSpPr/>
          <p:nvPr/>
        </p:nvSpPr>
        <p:spPr>
          <a:xfrm>
            <a:off x="4784063" y="3794236"/>
            <a:ext cx="876300" cy="533400"/>
          </a:xfrm>
          <a:prstGeom prst="curved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34711" y="3424904"/>
            <a:ext cx="1085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10 </a:t>
            </a:r>
            <a:r>
              <a:rPr lang="en-US" sz="1200" dirty="0" err="1" smtClean="0"/>
              <a:t>mins</a:t>
            </a:r>
            <a:endParaRPr lang="en-US" sz="12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6248400" y="4324064"/>
            <a:ext cx="0" cy="457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927825" y="4753094"/>
            <a:ext cx="72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9:45</a:t>
            </a:r>
            <a:endParaRPr lang="en-US" dirty="0"/>
          </a:p>
        </p:txBody>
      </p:sp>
      <p:sp>
        <p:nvSpPr>
          <p:cNvPr id="28" name="Curved Down Arrow 27"/>
          <p:cNvSpPr/>
          <p:nvPr/>
        </p:nvSpPr>
        <p:spPr>
          <a:xfrm>
            <a:off x="5489675" y="3790664"/>
            <a:ext cx="876300" cy="533400"/>
          </a:xfrm>
          <a:prstGeom prst="curved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67755" y="3444311"/>
            <a:ext cx="1085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10 </a:t>
            </a:r>
            <a:r>
              <a:rPr lang="en-US" sz="1200" dirty="0" err="1" smtClean="0"/>
              <a:t>mins</a:t>
            </a:r>
            <a:endParaRPr lang="en-US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647700" y="5715000"/>
            <a:ext cx="6743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First, add the hours onto the starting time, then add the minutes in 10s, 5s, or 1s.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49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  <p:bldP spid="15" grpId="0"/>
      <p:bldP spid="16" grpId="0" animBg="1"/>
      <p:bldP spid="17" grpId="0"/>
      <p:bldP spid="19" grpId="0"/>
      <p:bldP spid="20" grpId="0" animBg="1"/>
      <p:bldP spid="21" grpId="0"/>
      <p:bldP spid="23" grpId="0"/>
      <p:bldP spid="24" grpId="0" animBg="1"/>
      <p:bldP spid="25" grpId="0"/>
      <p:bldP spid="27" grpId="0"/>
      <p:bldP spid="28" grpId="0" animBg="1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92162"/>
          </a:xfrm>
        </p:spPr>
        <p:txBody>
          <a:bodyPr>
            <a:noAutofit/>
          </a:bodyPr>
          <a:lstStyle/>
          <a:p>
            <a:r>
              <a:rPr lang="en-US" sz="2800" b="1" u="sng" dirty="0" smtClean="0">
                <a:solidFill>
                  <a:srgbClr val="7030A0"/>
                </a:solidFill>
              </a:rPr>
              <a:t>How can you find a starting time when you know the elapsed time?</a:t>
            </a:r>
            <a:br>
              <a:rPr lang="en-US" sz="2800" b="1" u="sng" dirty="0" smtClean="0">
                <a:solidFill>
                  <a:srgbClr val="7030A0"/>
                </a:solidFill>
              </a:rPr>
            </a:br>
            <a:endParaRPr lang="en-US" sz="2800" b="1" u="sng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Pedro needs to get home for dinner by 6:30 P.M.  It takes him 45 minutes to drive home from work.  When should he leave work to get home on time?</a:t>
            </a:r>
            <a:endParaRPr lang="en-US" sz="2800" dirty="0"/>
          </a:p>
        </p:txBody>
      </p:sp>
      <p:pic>
        <p:nvPicPr>
          <p:cNvPr id="2050" name="Picture 2" descr="http://jags-webdesign.com/wp-content/uploads/2013/12/home-clipart-images19-home-clip-art-best-clip-art-blog-vawfyidx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352800"/>
            <a:ext cx="3086888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cdn-6.freeclipartnow.com/d/42782-1/car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3795712"/>
            <a:ext cx="4114800" cy="2700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475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92162"/>
          </a:xfrm>
        </p:spPr>
        <p:txBody>
          <a:bodyPr>
            <a:noAutofit/>
          </a:bodyPr>
          <a:lstStyle/>
          <a:p>
            <a:r>
              <a:rPr lang="en-US" sz="2800" b="1" u="sng" dirty="0" smtClean="0">
                <a:solidFill>
                  <a:srgbClr val="7030A0"/>
                </a:solidFill>
              </a:rPr>
              <a:t>How can you find a starting time when you know the elapsed time?</a:t>
            </a:r>
            <a:br>
              <a:rPr lang="en-US" sz="2800" b="1" u="sng" dirty="0" smtClean="0">
                <a:solidFill>
                  <a:srgbClr val="7030A0"/>
                </a:solidFill>
              </a:rPr>
            </a:br>
            <a:endParaRPr lang="en-US" sz="2800" b="1" u="sng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Pedro needs to get home for dinner by </a:t>
            </a:r>
            <a:r>
              <a:rPr lang="en-US" sz="2800" b="1" dirty="0" smtClean="0">
                <a:solidFill>
                  <a:srgbClr val="00B0F0"/>
                </a:solidFill>
              </a:rPr>
              <a:t>6:30 P.M.  </a:t>
            </a:r>
            <a:r>
              <a:rPr lang="en-US" sz="2800" dirty="0" smtClean="0"/>
              <a:t>It takes him </a:t>
            </a:r>
            <a:r>
              <a:rPr lang="en-US" sz="2800" b="1" dirty="0" smtClean="0">
                <a:solidFill>
                  <a:srgbClr val="00B0F0"/>
                </a:solidFill>
              </a:rPr>
              <a:t>45 minutes </a:t>
            </a:r>
            <a:r>
              <a:rPr lang="en-US" sz="2800" dirty="0" smtClean="0"/>
              <a:t>to drive home from work.  </a:t>
            </a:r>
            <a:r>
              <a:rPr lang="en-US" sz="2800" b="1" dirty="0" smtClean="0"/>
              <a:t>When should he leave work to get home on time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61722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Start at the ending time and jump backwards to find the starting time.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77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92162"/>
          </a:xfrm>
        </p:spPr>
        <p:txBody>
          <a:bodyPr>
            <a:noAutofit/>
          </a:bodyPr>
          <a:lstStyle/>
          <a:p>
            <a:r>
              <a:rPr lang="en-US" sz="2800" b="1" u="sng" dirty="0" smtClean="0">
                <a:solidFill>
                  <a:srgbClr val="7030A0"/>
                </a:solidFill>
              </a:rPr>
              <a:t>How can you find a starting time when you know the elapsed time?</a:t>
            </a:r>
            <a:br>
              <a:rPr lang="en-US" sz="2800" b="1" u="sng" dirty="0" smtClean="0">
                <a:solidFill>
                  <a:srgbClr val="7030A0"/>
                </a:solidFill>
              </a:rPr>
            </a:br>
            <a:endParaRPr lang="en-US" sz="2800" b="1" u="sng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Pedro needs to get home for dinner by </a:t>
            </a:r>
            <a:r>
              <a:rPr lang="en-US" sz="2800" b="1" dirty="0" smtClean="0">
                <a:solidFill>
                  <a:srgbClr val="00B0F0"/>
                </a:solidFill>
              </a:rPr>
              <a:t>6:30 P.M.  </a:t>
            </a:r>
            <a:r>
              <a:rPr lang="en-US" sz="2800" dirty="0" smtClean="0"/>
              <a:t>It takes him </a:t>
            </a:r>
            <a:r>
              <a:rPr lang="en-US" sz="2800" b="1" dirty="0" smtClean="0">
                <a:solidFill>
                  <a:srgbClr val="00B0F0"/>
                </a:solidFill>
              </a:rPr>
              <a:t>45 minutes </a:t>
            </a:r>
            <a:r>
              <a:rPr lang="en-US" sz="2800" dirty="0" smtClean="0"/>
              <a:t>to drive home from work.  </a:t>
            </a:r>
            <a:r>
              <a:rPr lang="en-US" sz="2800" b="1" dirty="0" smtClean="0"/>
              <a:t>When should he leave work to get home on time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61722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Start at the ending time and jump backwards to find the starting time.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81000" y="4876800"/>
            <a:ext cx="8382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229600" y="4648200"/>
            <a:ext cx="0" cy="457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924800" y="51054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6:30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3303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 - &amp;quot;Lesson Opening&amp;quot;&quot;/&gt;&lt;property id=&quot;20307&quot; value=&quot;256&quot;/&gt;&lt;/object&gt;&lt;object type=&quot;3&quot; unique_id=&quot;10005&quot;&gt;&lt;property id=&quot;20148&quot; value=&quot;5&quot;/&gt;&lt;property id=&quot;20300&quot; value=&quot;Slide 3 - &amp;quot;Lesson Opening&amp;quot;&quot;/&gt;&lt;property id=&quot;20307&quot; value=&quot;257&quot;/&gt;&lt;/object&gt;&lt;object type=&quot;3&quot; unique_id=&quot;10006&quot;&gt;&lt;property id=&quot;20148&quot; value=&quot;5&quot;/&gt;&lt;property id=&quot;20300&quot; value=&quot;Slide 4 - &amp;quot;Lesson Opening&amp;quot;&quot;/&gt;&lt;property id=&quot;20307&quot; value=&quot;258&quot;/&gt;&lt;/object&gt;&lt;object type=&quot;3&quot; unique_id=&quot;10007&quot;&gt;&lt;property id=&quot;20148&quot; value=&quot;5&quot;/&gt;&lt;property id=&quot;20300&quot; value=&quot;Slide 1 - &amp;quot;Use Time Intervals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How can you find an ending time when you know the elapsed time?&amp;#x0D;&amp;#x0A;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How can you find an ending time when you know the elapsed time?&amp;#x0D;&amp;#x0A;&amp;quot;&quot;/&gt;&lt;property id=&quot;20307&quot; value=&quot;262&quot;/&gt;&lt;/object&gt;&lt;object type=&quot;3&quot; unique_id=&quot;10010&quot;&gt;&lt;property id=&quot;20148&quot; value=&quot;5&quot;/&gt;&lt;property id=&quot;20300&quot; value=&quot;Slide 7 - &amp;quot;How can you find a starting time when you know the elapsed time?&amp;#x0D;&amp;#x0A;&amp;quot;&quot;/&gt;&lt;property id=&quot;20307&quot; value=&quot;263&quot;/&gt;&lt;/object&gt;&lt;object type=&quot;3&quot; unique_id=&quot;10011&quot;&gt;&lt;property id=&quot;20148&quot; value=&quot;5&quot;/&gt;&lt;property id=&quot;20300&quot; value=&quot;Slide 8 - &amp;quot;How can you find a starting time when you know the elapsed time?&amp;#x0D;&amp;#x0A;&amp;quot;&quot;/&gt;&lt;property id=&quot;20307&quot; value=&quot;264&quot;/&gt;&lt;/object&gt;&lt;object type=&quot;3&quot; unique_id=&quot;10012&quot;&gt;&lt;property id=&quot;20148&quot; value=&quot;5&quot;/&gt;&lt;property id=&quot;20300&quot; value=&quot;Slide 9 - &amp;quot;How can you find a starting time when you know the elapsed time?&amp;#x0D;&amp;#x0A;&amp;quot;&quot;/&gt;&lt;property id=&quot;20307&quot; value=&quot;265&quot;/&gt;&lt;/object&gt;&lt;object type=&quot;3&quot; unique_id=&quot;10013&quot;&gt;&lt;property id=&quot;20148&quot; value=&quot;5&quot;/&gt;&lt;property id=&quot;20300&quot; value=&quot;Slide 10 - &amp;quot;How can you find a starting time when you know the elapsed time?&amp;#x0D;&amp;#x0A;&amp;quot;&quot;/&gt;&lt;property id=&quot;20307&quot; value=&quot;266&quot;/&gt;&lt;/object&gt;&lt;object type=&quot;3&quot; unique_id=&quot;10014&quot;&gt;&lt;property id=&quot;20148&quot; value=&quot;5&quot;/&gt;&lt;property id=&quot;20300&quot; value=&quot;Slide 11 - &amp;quot;How can you find a starting time when you know the elapsed time?&amp;#x0D;&amp;#x0A;&amp;quot;&quot;/&gt;&lt;property id=&quot;20307&quot; value=&quot;267&quot;/&gt;&lt;/object&gt;&lt;object type=&quot;3&quot; unique_id=&quot;10067&quot;&gt;&lt;property id=&quot;20148&quot; value=&quot;5&quot;/&gt;&lt;property id=&quot;20300&quot; value=&quot;Slide 12 - &amp;quot;Exit Ticket&amp;quot;&quot;/&gt;&lt;property id=&quot;20307&quot; value=&quot;26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6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7a63ae98c9331042c85a0ce3caf3b722">
  <xsd:schema xmlns:xsd="http://www.w3.org/2001/XMLSchema" xmlns:p="http://schemas.microsoft.com/office/2006/metadata/properties" targetNamespace="http://schemas.microsoft.com/office/2006/metadata/properties" ma:root="true" ma:fieldsID="643ad641ad674e858ec36190b61f65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BBD011AD-758A-482B-B24F-39903D49A6EE}">
  <ds:schemaRefs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C268D1B-6C16-4B68-B1CD-8A3CE0B3B9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536E74-278B-435F-A41B-45EF849CCF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653</Words>
  <Application>Microsoft Office PowerPoint</Application>
  <PresentationFormat>On-screen Show (4:3)</PresentationFormat>
  <Paragraphs>82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Lucida Sans</vt:lpstr>
      <vt:lpstr>Office Theme</vt:lpstr>
      <vt:lpstr>Use Time Intervals</vt:lpstr>
      <vt:lpstr>Lesson Opening</vt:lpstr>
      <vt:lpstr>Lesson Opening</vt:lpstr>
      <vt:lpstr>Lesson Opening</vt:lpstr>
      <vt:lpstr>How can you find an ending time when you know the elapsed time? </vt:lpstr>
      <vt:lpstr>How can you find an ending time when you know the elapsed time? </vt:lpstr>
      <vt:lpstr>How can you find a starting time when you know the elapsed time? </vt:lpstr>
      <vt:lpstr>How can you find a starting time when you know the elapsed time? </vt:lpstr>
      <vt:lpstr>How can you find a starting time when you know the elapsed time? </vt:lpstr>
      <vt:lpstr>How can you find a starting time when you know the elapsed time? </vt:lpstr>
      <vt:lpstr>How can you find a starting time when you know the elapsed time? </vt:lpstr>
      <vt:lpstr>Exit Ticket</vt:lpstr>
    </vt:vector>
  </TitlesOfParts>
  <Company>The School District of Palm Beach County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Opening</dc:title>
  <dc:creator>Loryn Lenartowicz</dc:creator>
  <cp:lastModifiedBy>Loryn Lenartowicz</cp:lastModifiedBy>
  <cp:revision>13</cp:revision>
  <dcterms:created xsi:type="dcterms:W3CDTF">2014-01-08T13:46:26Z</dcterms:created>
  <dcterms:modified xsi:type="dcterms:W3CDTF">2016-01-29T13:40:19Z</dcterms:modified>
</cp:coreProperties>
</file>